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89" r:id="rId2"/>
    <p:sldMasterId id="2147483697" r:id="rId3"/>
    <p:sldMasterId id="2147483712" r:id="rId4"/>
    <p:sldMasterId id="2147483739" r:id="rId5"/>
    <p:sldMasterId id="2147483836" r:id="rId6"/>
    <p:sldMasterId id="2147483941" r:id="rId7"/>
    <p:sldMasterId id="2147484021" r:id="rId8"/>
    <p:sldMasterId id="2147484054" r:id="rId9"/>
    <p:sldMasterId id="2147484140" r:id="rId10"/>
    <p:sldMasterId id="2147484152" r:id="rId11"/>
    <p:sldMasterId id="2147484226" r:id="rId12"/>
    <p:sldMasterId id="2147484238" r:id="rId13"/>
  </p:sldMasterIdLst>
  <p:notesMasterIdLst>
    <p:notesMasterId r:id="rId24"/>
  </p:notesMasterIdLst>
  <p:sldIdLst>
    <p:sldId id="459" r:id="rId14"/>
    <p:sldId id="458" r:id="rId15"/>
    <p:sldId id="446" r:id="rId16"/>
    <p:sldId id="413" r:id="rId17"/>
    <p:sldId id="415" r:id="rId18"/>
    <p:sldId id="454" r:id="rId19"/>
    <p:sldId id="455" r:id="rId20"/>
    <p:sldId id="456" r:id="rId21"/>
    <p:sldId id="457" r:id="rId22"/>
    <p:sldId id="461" r:id="rId23"/>
  </p:sldIdLst>
  <p:sldSz cx="9144000" cy="6858000" type="screen4x3"/>
  <p:notesSz cx="6858000" cy="9144000"/>
  <p:defaultTextStyle>
    <a:defPPr>
      <a:defRPr lang="en-US"/>
    </a:defPPr>
    <a:lvl1pPr marL="0" algn="l" defTabSz="4568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67" algn="l" defTabSz="4568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4568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06" algn="l" defTabSz="4568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4568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42" algn="l" defTabSz="4568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4568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4568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4568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o Inzucchi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E51"/>
    <a:srgbClr val="5B6B9E"/>
    <a:srgbClr val="CE6E00"/>
    <a:srgbClr val="631B15"/>
    <a:srgbClr val="7A7B3A"/>
    <a:srgbClr val="B1B154"/>
    <a:srgbClr val="96B12D"/>
    <a:srgbClr val="8BCFFF"/>
    <a:srgbClr val="FFF6D2"/>
    <a:srgbClr val="F3D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0" autoAdjust="0"/>
    <p:restoredTop sz="96014" autoAdjust="0"/>
  </p:normalViewPr>
  <p:slideViewPr>
    <p:cSldViewPr snapToGrid="0" snapToObjects="1">
      <p:cViewPr varScale="1">
        <p:scale>
          <a:sx n="74" d="100"/>
          <a:sy n="74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49320392282801"/>
          <c:y val="0.14634936227193501"/>
          <c:w val="0.57517818541701005"/>
          <c:h val="0.63976454197034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2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Patients without
heart failure 
at baseline</c:v>
                </c:pt>
                <c:pt idx="1">
                  <c:v>Patients with 
heart failure 
at baseline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Empagliflozin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Patients without
heart failure 
at baseline</c:v>
                </c:pt>
                <c:pt idx="1">
                  <c:v>Patients with 
heart failure 
at baseline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1.8</c:v>
                </c:pt>
                <c:pt idx="1">
                  <c:v>10.4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2225640"/>
        <c:axId val="282224856"/>
      </c:barChart>
      <c:catAx>
        <c:axId val="282225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82224856"/>
        <c:crosses val="autoZero"/>
        <c:auto val="1"/>
        <c:lblAlgn val="ctr"/>
        <c:lblOffset val="100"/>
        <c:noMultiLvlLbl val="0"/>
      </c:catAx>
      <c:valAx>
        <c:axId val="2822248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en-US"/>
          </a:p>
        </c:txPr>
        <c:crossAx val="282225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549320392282801"/>
          <c:y val="0.16136152567409801"/>
          <c:w val="0.57517818541701005"/>
          <c:h val="0.63824914389465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2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Patients without 
heart failure 
at baseline</c:v>
                </c:pt>
                <c:pt idx="1">
                  <c:v>Patients with 
heart failure 
at baseline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7.1</c:v>
                </c:pt>
                <c:pt idx="1">
                  <c:v>20.100000000000001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Empagliflozin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Patients without 
heart failure 
at baseline</c:v>
                </c:pt>
                <c:pt idx="1">
                  <c:v>Patients with 
heart failure 
at baseline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4.5</c:v>
                </c:pt>
                <c:pt idx="1">
                  <c:v>16.2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7271976"/>
        <c:axId val="308518512"/>
      </c:barChart>
      <c:catAx>
        <c:axId val="297271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308518512"/>
        <c:crosses val="autoZero"/>
        <c:auto val="1"/>
        <c:lblAlgn val="ctr"/>
        <c:lblOffset val="100"/>
        <c:noMultiLvlLbl val="0"/>
      </c:catAx>
      <c:valAx>
        <c:axId val="30851851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en-US"/>
          </a:p>
        </c:txPr>
        <c:crossAx val="297271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9D72-DCCD-A04F-BDAD-A1E86FF9BBD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AD6ED-448D-7045-8152-DF2FA8D76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8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67" algn="l" defTabSz="4568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37" algn="l" defTabSz="4568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06" algn="l" defTabSz="4568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73" algn="l" defTabSz="4568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2" algn="l" defTabSz="4568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4568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4568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4568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2A28-4996-47B4-AC2C-288A394EC056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7868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99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998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44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CF5D-EFED-4911-972C-905BD70294F8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17500" y="2925974"/>
            <a:ext cx="8547100" cy="46037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/>
        </p:spPr>
        <p:txBody>
          <a:bodyPr wrap="none" lIns="91370" tIns="91370" rIns="91370" bIns="45687" anchor="ctr"/>
          <a:lstStyle/>
          <a:p>
            <a:pPr defTabSz="91373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480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8006" y="3167063"/>
            <a:ext cx="8128000" cy="1700212"/>
          </a:xfrm>
          <a:ln/>
        </p:spPr>
        <p:txBody>
          <a:bodyPr anchor="ctr" anchorCtr="1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  <p:sp>
        <p:nvSpPr>
          <p:cNvPr id="2348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706438"/>
            <a:ext cx="8242300" cy="2163762"/>
          </a:xfrm>
          <a:effectLst/>
        </p:spPr>
        <p:txBody>
          <a:bodyPr anchor="ctr"/>
          <a:lstStyle>
            <a:lvl1pPr algn="ctr">
              <a:spcBef>
                <a:spcPct val="50000"/>
              </a:spcBef>
              <a:defRPr sz="3200"/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9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6075B-7B61-4039-B3CA-6B2C143DCAB8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03346-57A8-4425-89B6-50894A1B9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5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248" y="1340768"/>
            <a:ext cx="4262602" cy="48361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0768"/>
            <a:ext cx="4262602" cy="48361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994233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8624" y="6597352"/>
            <a:ext cx="935376" cy="260648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3767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160834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457200"/>
            <a:ext cx="3671679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66903" y="0"/>
            <a:ext cx="5077097" cy="58610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248" y="2057400"/>
            <a:ext cx="36716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34926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  <a:latin typeface="Century Gothic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43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409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275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2248" y="6597352"/>
            <a:ext cx="935376" cy="260648"/>
          </a:xfrm>
          <a:prstGeom prst="rect">
            <a:avLst/>
          </a:prstGeom>
        </p:spPr>
        <p:txBody>
          <a:bodyPr/>
          <a:lstStyle/>
          <a:p>
            <a:pPr defTabSz="914400"/>
            <a:fld id="{E40A1D56-7378-4644-83B1-E9C0F7F7251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400"/>
              <a:t>09/11/2015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8624" y="6492875"/>
            <a:ext cx="935376" cy="365125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6381328"/>
            <a:ext cx="6842125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5879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2248" y="6597352"/>
            <a:ext cx="935376" cy="260648"/>
          </a:xfrm>
          <a:prstGeom prst="rect">
            <a:avLst/>
          </a:prstGeom>
        </p:spPr>
        <p:txBody>
          <a:bodyPr/>
          <a:lstStyle/>
          <a:p>
            <a:pPr defTabSz="914400"/>
            <a:fld id="{8F112007-1D66-4056-AA2B-2AA9F2F773F0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400"/>
              <a:t>09/11/2015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6381328"/>
            <a:ext cx="6842125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9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FC73A4A-D6DD-A145-9071-1D79DC54B842}" type="datetime1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BBA0420-02A9-BE40-AC58-814E8B021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4C07E-6EA3-46F5-9B4D-F86F0191F103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B37A-2E65-4EE6-86DE-46FAB9A4F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3F5D-19EC-1D46-977C-878996F52F52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741F4-67CF-3D4B-9BDF-82584D5FF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21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2248" y="6597352"/>
            <a:ext cx="935376" cy="260648"/>
          </a:xfrm>
          <a:prstGeom prst="rect">
            <a:avLst/>
          </a:prstGeom>
        </p:spPr>
        <p:txBody>
          <a:bodyPr/>
          <a:lstStyle/>
          <a:p>
            <a:fld id="{8F112007-1D66-4056-AA2B-2AA9F2F773F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09/11/2015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6381328"/>
            <a:ext cx="6842125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83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5321F-BE00-44C7-A036-BB23E74FBC79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3BBF5-6E56-44BF-BBB8-60FBC93F86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E4B27-9118-4CED-BC3D-E4334AE7BBE9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5471-90E5-4A28-A273-CC099BF39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24F6C-532A-4CE0-9F80-56F9FEB8FF86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F50B-19D9-4C2B-A63B-8910AFEB0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2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2242-4D4F-4546-8C11-CDF6E9B87E15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8F28-BAF2-4E6F-8425-62A0F8007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69789-DE59-49AD-9CA8-8F9129D19B49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290-6002-4CB1-AEDC-D1E38DABAF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022ED-4722-4A7F-AC74-A57975EBB774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4429C-634D-4B96-9383-49E0F9353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8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4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14F4C-D77C-4120-90B3-8C1805C35DB1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82BB-DD2F-4107-BC37-3962B7FFC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600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  <a:cs typeface="ＭＳ Ｐゴシック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3037"/>
            <a:ext cx="2330450" cy="1039809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smtClean="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  <a:cs typeface="ＭＳ Ｐゴシック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404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13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06487BA1-19DB-4867-9923-BCE154F450D2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4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6" y="1293395"/>
            <a:ext cx="8202613" cy="4989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5D1AF-71DF-4A1C-8976-DF1099E20C49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95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7" indent="0">
              <a:buNone/>
              <a:defRPr sz="1800"/>
            </a:lvl2pPr>
            <a:lvl3pPr marL="913737" indent="0">
              <a:buNone/>
              <a:defRPr sz="1600"/>
            </a:lvl3pPr>
            <a:lvl4pPr marL="1370606" indent="0">
              <a:buNone/>
              <a:defRPr sz="1400"/>
            </a:lvl4pPr>
            <a:lvl5pPr marL="1827473" indent="0">
              <a:buNone/>
              <a:defRPr sz="1400"/>
            </a:lvl5pPr>
            <a:lvl6pPr marL="2284342" indent="0">
              <a:buNone/>
              <a:defRPr sz="1400"/>
            </a:lvl6pPr>
            <a:lvl7pPr marL="2741210" indent="0">
              <a:buNone/>
              <a:defRPr sz="1400"/>
            </a:lvl7pPr>
            <a:lvl8pPr marL="3198076" indent="0">
              <a:buNone/>
              <a:defRPr sz="1400"/>
            </a:lvl8pPr>
            <a:lvl9pPr marL="365494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B53FE-AC68-4F0A-B5D7-0B166F5B96C5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01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96" y="1600206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6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5A734-0B49-40A3-98FB-E2BFD3D80FB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72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8A2A-9B94-439D-B2AD-46317CF4C476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5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227CF-4B9E-4626-92CB-8029BD32332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CAABD-49FD-4262-AA0F-2C6942F245A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2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8B1A4-B32A-40C3-A1EE-D82044D12BC1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9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D25B2-4B62-4221-A98A-198837C8705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90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8D25D-F676-423D-B996-774282DE8DE5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64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242"/>
            <a:ext cx="2120900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242"/>
            <a:ext cx="6210300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6B049-C1DF-4133-B0ED-BC76264EE509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29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387480"/>
            <a:ext cx="4024313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863" y="1387480"/>
            <a:ext cx="4025900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1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600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1" tIns="45654" rIns="91311" bIns="45654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  <a:cs typeface="ＭＳ Ｐゴシック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6"/>
            <a:ext cx="2330450" cy="1039806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smtClean="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  <a:cs typeface="ＭＳ Ｐゴシック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649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421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20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06487BA1-19DB-4867-9923-BCE154F450D2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2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5D1AF-71DF-4A1C-8976-DF1099E20C49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39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68" indent="0">
              <a:buNone/>
              <a:defRPr sz="1800"/>
            </a:lvl2pPr>
            <a:lvl3pPr marL="913135" indent="0">
              <a:buNone/>
              <a:defRPr sz="1600"/>
            </a:lvl3pPr>
            <a:lvl4pPr marL="1369702" indent="0">
              <a:buNone/>
              <a:defRPr sz="1400"/>
            </a:lvl4pPr>
            <a:lvl5pPr marL="1826263" indent="0">
              <a:buNone/>
              <a:defRPr sz="1400"/>
            </a:lvl5pPr>
            <a:lvl6pPr marL="2282834" indent="0">
              <a:buNone/>
              <a:defRPr sz="1400"/>
            </a:lvl6pPr>
            <a:lvl7pPr marL="2739402" indent="0">
              <a:buNone/>
              <a:defRPr sz="1400"/>
            </a:lvl7pPr>
            <a:lvl8pPr marL="3195965" indent="0">
              <a:buNone/>
              <a:defRPr sz="1400"/>
            </a:lvl8pPr>
            <a:lvl9pPr marL="365253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B53FE-AC68-4F0A-B5D7-0B166F5B96C5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271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96" y="1600206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6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5A734-0B49-40A3-98FB-E2BFD3D80FB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04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8" indent="0">
              <a:buNone/>
              <a:defRPr sz="2000" b="1"/>
            </a:lvl2pPr>
            <a:lvl3pPr marL="913135" indent="0">
              <a:buNone/>
              <a:defRPr sz="1800" b="1"/>
            </a:lvl3pPr>
            <a:lvl4pPr marL="1369702" indent="0">
              <a:buNone/>
              <a:defRPr sz="1600" b="1"/>
            </a:lvl4pPr>
            <a:lvl5pPr marL="1826263" indent="0">
              <a:buNone/>
              <a:defRPr sz="1600" b="1"/>
            </a:lvl5pPr>
            <a:lvl6pPr marL="2282834" indent="0">
              <a:buNone/>
              <a:defRPr sz="1600" b="1"/>
            </a:lvl6pPr>
            <a:lvl7pPr marL="2739402" indent="0">
              <a:buNone/>
              <a:defRPr sz="1600" b="1"/>
            </a:lvl7pPr>
            <a:lvl8pPr marL="3195965" indent="0">
              <a:buNone/>
              <a:defRPr sz="1600" b="1"/>
            </a:lvl8pPr>
            <a:lvl9pPr marL="36525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8" indent="0">
              <a:buNone/>
              <a:defRPr sz="2000" b="1"/>
            </a:lvl2pPr>
            <a:lvl3pPr marL="913135" indent="0">
              <a:buNone/>
              <a:defRPr sz="1800" b="1"/>
            </a:lvl3pPr>
            <a:lvl4pPr marL="1369702" indent="0">
              <a:buNone/>
              <a:defRPr sz="1600" b="1"/>
            </a:lvl4pPr>
            <a:lvl5pPr marL="1826263" indent="0">
              <a:buNone/>
              <a:defRPr sz="1600" b="1"/>
            </a:lvl5pPr>
            <a:lvl6pPr marL="2282834" indent="0">
              <a:buNone/>
              <a:defRPr sz="1600" b="1"/>
            </a:lvl6pPr>
            <a:lvl7pPr marL="2739402" indent="0">
              <a:buNone/>
              <a:defRPr sz="1600" b="1"/>
            </a:lvl7pPr>
            <a:lvl8pPr marL="3195965" indent="0">
              <a:buNone/>
              <a:defRPr sz="1600" b="1"/>
            </a:lvl8pPr>
            <a:lvl9pPr marL="365253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8A2A-9B94-439D-B2AD-46317CF4C476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6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227CF-4B9E-4626-92CB-8029BD32332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99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CAABD-49FD-4262-AA0F-2C6942F245A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006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4" y="2732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8" indent="0">
              <a:buNone/>
              <a:defRPr sz="1200"/>
            </a:lvl2pPr>
            <a:lvl3pPr marL="913135" indent="0">
              <a:buNone/>
              <a:defRPr sz="1000"/>
            </a:lvl3pPr>
            <a:lvl4pPr marL="1369702" indent="0">
              <a:buNone/>
              <a:defRPr sz="900"/>
            </a:lvl4pPr>
            <a:lvl5pPr marL="1826263" indent="0">
              <a:buNone/>
              <a:defRPr sz="900"/>
            </a:lvl5pPr>
            <a:lvl6pPr marL="2282834" indent="0">
              <a:buNone/>
              <a:defRPr sz="900"/>
            </a:lvl6pPr>
            <a:lvl7pPr marL="2739402" indent="0">
              <a:buNone/>
              <a:defRPr sz="900"/>
            </a:lvl7pPr>
            <a:lvl8pPr marL="3195965" indent="0">
              <a:buNone/>
              <a:defRPr sz="900"/>
            </a:lvl8pPr>
            <a:lvl9pPr marL="36525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8B1A4-B32A-40C3-A1EE-D82044D12BC1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4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8" indent="0">
              <a:buNone/>
              <a:defRPr sz="2800"/>
            </a:lvl2pPr>
            <a:lvl3pPr marL="913135" indent="0">
              <a:buNone/>
              <a:defRPr sz="2400"/>
            </a:lvl3pPr>
            <a:lvl4pPr marL="1369702" indent="0">
              <a:buNone/>
              <a:defRPr sz="2000"/>
            </a:lvl4pPr>
            <a:lvl5pPr marL="1826263" indent="0">
              <a:buNone/>
              <a:defRPr sz="2000"/>
            </a:lvl5pPr>
            <a:lvl6pPr marL="2282834" indent="0">
              <a:buNone/>
              <a:defRPr sz="2000"/>
            </a:lvl6pPr>
            <a:lvl7pPr marL="2739402" indent="0">
              <a:buNone/>
              <a:defRPr sz="2000"/>
            </a:lvl7pPr>
            <a:lvl8pPr marL="3195965" indent="0">
              <a:buNone/>
              <a:defRPr sz="2000"/>
            </a:lvl8pPr>
            <a:lvl9pPr marL="365253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7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8" indent="0">
              <a:buNone/>
              <a:defRPr sz="1200"/>
            </a:lvl2pPr>
            <a:lvl3pPr marL="913135" indent="0">
              <a:buNone/>
              <a:defRPr sz="1000"/>
            </a:lvl3pPr>
            <a:lvl4pPr marL="1369702" indent="0">
              <a:buNone/>
              <a:defRPr sz="900"/>
            </a:lvl4pPr>
            <a:lvl5pPr marL="1826263" indent="0">
              <a:buNone/>
              <a:defRPr sz="900"/>
            </a:lvl5pPr>
            <a:lvl6pPr marL="2282834" indent="0">
              <a:buNone/>
              <a:defRPr sz="900"/>
            </a:lvl6pPr>
            <a:lvl7pPr marL="2739402" indent="0">
              <a:buNone/>
              <a:defRPr sz="900"/>
            </a:lvl7pPr>
            <a:lvl8pPr marL="3195965" indent="0">
              <a:buNone/>
              <a:defRPr sz="900"/>
            </a:lvl8pPr>
            <a:lvl9pPr marL="365253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D25B2-4B62-4221-A98A-198837C8705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72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8D25D-F676-423D-B996-774282DE8DE5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65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261"/>
            <a:ext cx="2120900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46261"/>
            <a:ext cx="6210300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6B049-C1DF-4133-B0ED-BC76264EE509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991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2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D97DD-D682-4ADA-9AF1-F5C6841DEE56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0E73-8146-4EE7-9C94-1EA4240D7F14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7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53029-D57B-4CE1-9D15-E6FF3E762AC0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8026-DDF4-4294-A346-4FCE6F9CAED8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6075B-7B61-4039-B3CA-6B2C143DCAB8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03346-57A8-4425-89B6-50894A1B9972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3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4C07E-6EA3-46F5-9B4D-F86F0191F103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B37A-2E65-4EE6-86DE-46FAB9A4FE65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3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5321F-BE00-44C7-A036-BB23E74FBC79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3BBF5-6E56-44BF-BBB8-60FBC93F8642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8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E4B27-9118-4CED-BC3D-E4334AE7BBE9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5471-90E5-4A28-A273-CC099BF39F73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53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24F6C-532A-4CE0-9F80-56F9FEB8FF86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F50B-19D9-4C2B-A63B-8910AFEB0630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3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43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2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2242-4D4F-4546-8C11-CDF6E9B87E15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8F28-BAF2-4E6F-8425-62A0F80077F7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17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69789-DE59-49AD-9CA8-8F9129D19B49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290-6002-4CB1-AEDC-D1E38DABAF57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852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022ED-4722-4A7F-AC74-A57975EBB774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4429C-634D-4B96-9383-49E0F9353528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96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8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4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14F4C-D77C-4120-90B3-8C1805C35DB1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82BB-DD2F-4107-BC37-3962B7FFCCF2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1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D97DD-D682-4ADA-9AF1-F5C6841DEE56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0E73-8146-4EE7-9C94-1EA4240D7F14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53029-D57B-4CE1-9D15-E6FF3E762AC0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8026-DDF4-4294-A346-4FCE6F9CAED8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9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6075B-7B61-4039-B3CA-6B2C143DCAB8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03346-57A8-4425-89B6-50894A1B9972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64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A4C07E-6EA3-46F5-9B4D-F86F0191F103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4B37A-2E65-4EE6-86DE-46FAB9A4FE65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43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5321F-BE00-44C7-A036-BB23E74FBC79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3BBF5-6E56-44BF-BBB8-60FBC93F8642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4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E4B27-9118-4CED-BC3D-E4334AE7BBE9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95471-90E5-4A28-A273-CC099BF39F73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2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59" y="176418"/>
            <a:ext cx="8196263" cy="1004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38162" y="1387480"/>
            <a:ext cx="8202613" cy="498951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02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A24F6C-532A-4CE0-9F80-56F9FEB8FF86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F50B-19D9-4C2B-A63B-8910AFEB0630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60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2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22242-4D4F-4546-8C11-CDF6E9B87E15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C8F28-BAF2-4E6F-8425-62A0F80077F7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3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69789-DE59-49AD-9CA8-8F9129D19B49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290-6002-4CB1-AEDC-D1E38DABAF57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07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022ED-4722-4A7F-AC74-A57975EBB774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4429C-634D-4B96-9383-49E0F9353528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4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8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4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514F4C-D77C-4120-90B3-8C1805C35DB1}" type="datetimeFigureOut">
              <a:rPr lang="en-US">
                <a:latin typeface="Calibri"/>
              </a:rPr>
              <a:pPr/>
              <a:t>11/9/2015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82BB-DD2F-4107-BC37-3962B7FFCCF2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8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89" rIns="91379" bIns="45689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  <a:cs typeface="ＭＳ Ｐゴシック" charset="-128"/>
            </a:endParaRP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42866"/>
            <a:ext cx="2330450" cy="1039806"/>
            <a:chOff x="0" y="27"/>
            <a:chExt cx="1468" cy="655"/>
          </a:xfrm>
        </p:grpSpPr>
        <p:pic>
          <p:nvPicPr>
            <p:cNvPr id="6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smtClean="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  <a:cs typeface="ＭＳ Ｐゴシック" charset="-128"/>
                </a:rPr>
                <a:t>TIMI STUDY GROUP / HADASSAH MEDICAL ORG</a:t>
              </a:r>
            </a:p>
          </p:txBody>
        </p:sp>
      </p:grp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639"/>
            <a:ext cx="77724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411"/>
            <a:ext cx="2895600" cy="168275"/>
          </a:xfrm>
        </p:spPr>
        <p:txBody>
          <a:bodyPr/>
          <a:lstStyle>
            <a:lvl1pPr algn="ctr">
              <a:defRPr sz="1400" b="1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85220" y="6543675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fld id="{06487BA1-19DB-4867-9923-BCE154F450D2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3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A5D1AF-71DF-4A1C-8976-DF1099E20C49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14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99" indent="0">
              <a:buNone/>
              <a:defRPr sz="1800"/>
            </a:lvl2pPr>
            <a:lvl3pPr marL="913798" indent="0">
              <a:buNone/>
              <a:defRPr sz="1600"/>
            </a:lvl3pPr>
            <a:lvl4pPr marL="1370696" indent="0">
              <a:buNone/>
              <a:defRPr sz="1400"/>
            </a:lvl4pPr>
            <a:lvl5pPr marL="1827589" indent="0">
              <a:buNone/>
              <a:defRPr sz="1400"/>
            </a:lvl5pPr>
            <a:lvl6pPr marL="2284491" indent="0">
              <a:buNone/>
              <a:defRPr sz="1400"/>
            </a:lvl6pPr>
            <a:lvl7pPr marL="2741390" indent="0">
              <a:buNone/>
              <a:defRPr sz="1400"/>
            </a:lvl7pPr>
            <a:lvl8pPr marL="3198287" indent="0">
              <a:buNone/>
              <a:defRPr sz="1400"/>
            </a:lvl8pPr>
            <a:lvl9pPr marL="36551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4B53FE-AC68-4F0A-B5D7-0B166F5B96C5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5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96" y="1600206"/>
            <a:ext cx="41576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6"/>
            <a:ext cx="4159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25A734-0B49-40A3-98FB-E2BFD3D80FB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7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9" indent="0">
              <a:buNone/>
              <a:defRPr sz="2000" b="1"/>
            </a:lvl2pPr>
            <a:lvl3pPr marL="913798" indent="0">
              <a:buNone/>
              <a:defRPr sz="1800" b="1"/>
            </a:lvl3pPr>
            <a:lvl4pPr marL="1370696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91" indent="0">
              <a:buNone/>
              <a:defRPr sz="1600" b="1"/>
            </a:lvl6pPr>
            <a:lvl7pPr marL="2741390" indent="0">
              <a:buNone/>
              <a:defRPr sz="1600" b="1"/>
            </a:lvl7pPr>
            <a:lvl8pPr marL="3198287" indent="0">
              <a:buNone/>
              <a:defRPr sz="1600" b="1"/>
            </a:lvl8pPr>
            <a:lvl9pPr marL="36551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9" indent="0">
              <a:buNone/>
              <a:defRPr sz="2000" b="1"/>
            </a:lvl2pPr>
            <a:lvl3pPr marL="913798" indent="0">
              <a:buNone/>
              <a:defRPr sz="1800" b="1"/>
            </a:lvl3pPr>
            <a:lvl4pPr marL="1370696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91" indent="0">
              <a:buNone/>
              <a:defRPr sz="1600" b="1"/>
            </a:lvl6pPr>
            <a:lvl7pPr marL="2741390" indent="0">
              <a:buNone/>
              <a:defRPr sz="1600" b="1"/>
            </a:lvl7pPr>
            <a:lvl8pPr marL="3198287" indent="0">
              <a:buNone/>
              <a:defRPr sz="1600" b="1"/>
            </a:lvl8pPr>
            <a:lvl9pPr marL="36551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438A2A-9B94-439D-B2AD-46317CF4C476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8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67" indent="0" algn="ctr">
              <a:buNone/>
              <a:defRPr/>
            </a:lvl2pPr>
            <a:lvl3pPr marL="913737" indent="0" algn="ctr">
              <a:buNone/>
              <a:defRPr/>
            </a:lvl3pPr>
            <a:lvl4pPr marL="1370606" indent="0" algn="ctr">
              <a:buNone/>
              <a:defRPr/>
            </a:lvl4pPr>
            <a:lvl5pPr marL="1827473" indent="0" algn="ctr">
              <a:buNone/>
              <a:defRPr/>
            </a:lvl5pPr>
            <a:lvl6pPr marL="2284342" indent="0" algn="ctr">
              <a:buNone/>
              <a:defRPr/>
            </a:lvl6pPr>
            <a:lvl7pPr marL="2741210" indent="0" algn="ctr">
              <a:buNone/>
              <a:defRPr/>
            </a:lvl7pPr>
            <a:lvl8pPr marL="3198076" indent="0" algn="ctr">
              <a:buNone/>
              <a:defRPr/>
            </a:lvl8pPr>
            <a:lvl9pPr marL="365494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9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227CF-4B9E-4626-92CB-8029BD32332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11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2CAABD-49FD-4262-AA0F-2C6942F245AC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185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63" y="2732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99" indent="0">
              <a:buNone/>
              <a:defRPr sz="1200"/>
            </a:lvl2pPr>
            <a:lvl3pPr marL="913798" indent="0">
              <a:buNone/>
              <a:defRPr sz="1000"/>
            </a:lvl3pPr>
            <a:lvl4pPr marL="1370696" indent="0">
              <a:buNone/>
              <a:defRPr sz="900"/>
            </a:lvl4pPr>
            <a:lvl5pPr marL="1827589" indent="0">
              <a:buNone/>
              <a:defRPr sz="900"/>
            </a:lvl5pPr>
            <a:lvl6pPr marL="2284491" indent="0">
              <a:buNone/>
              <a:defRPr sz="900"/>
            </a:lvl6pPr>
            <a:lvl7pPr marL="2741390" indent="0">
              <a:buNone/>
              <a:defRPr sz="900"/>
            </a:lvl7pPr>
            <a:lvl8pPr marL="3198287" indent="0">
              <a:buNone/>
              <a:defRPr sz="900"/>
            </a:lvl8pPr>
            <a:lvl9pPr marL="36551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D8B1A4-B32A-40C3-A1EE-D82044D12BC1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99" indent="0">
              <a:buNone/>
              <a:defRPr sz="2800"/>
            </a:lvl2pPr>
            <a:lvl3pPr marL="913798" indent="0">
              <a:buNone/>
              <a:defRPr sz="2400"/>
            </a:lvl3pPr>
            <a:lvl4pPr marL="1370696" indent="0">
              <a:buNone/>
              <a:defRPr sz="2000"/>
            </a:lvl4pPr>
            <a:lvl5pPr marL="1827589" indent="0">
              <a:buNone/>
              <a:defRPr sz="2000"/>
            </a:lvl5pPr>
            <a:lvl6pPr marL="2284491" indent="0">
              <a:buNone/>
              <a:defRPr sz="2000"/>
            </a:lvl6pPr>
            <a:lvl7pPr marL="2741390" indent="0">
              <a:buNone/>
              <a:defRPr sz="2000"/>
            </a:lvl7pPr>
            <a:lvl8pPr marL="3198287" indent="0">
              <a:buNone/>
              <a:defRPr sz="2000"/>
            </a:lvl8pPr>
            <a:lvl9pPr marL="365518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99" indent="0">
              <a:buNone/>
              <a:defRPr sz="1200"/>
            </a:lvl2pPr>
            <a:lvl3pPr marL="913798" indent="0">
              <a:buNone/>
              <a:defRPr sz="1000"/>
            </a:lvl3pPr>
            <a:lvl4pPr marL="1370696" indent="0">
              <a:buNone/>
              <a:defRPr sz="900"/>
            </a:lvl4pPr>
            <a:lvl5pPr marL="1827589" indent="0">
              <a:buNone/>
              <a:defRPr sz="900"/>
            </a:lvl5pPr>
            <a:lvl6pPr marL="2284491" indent="0">
              <a:buNone/>
              <a:defRPr sz="900"/>
            </a:lvl6pPr>
            <a:lvl7pPr marL="2741390" indent="0">
              <a:buNone/>
              <a:defRPr sz="900"/>
            </a:lvl7pPr>
            <a:lvl8pPr marL="3198287" indent="0">
              <a:buNone/>
              <a:defRPr sz="900"/>
            </a:lvl8pPr>
            <a:lvl9pPr marL="36551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BD25B2-4B62-4221-A98A-198837C87058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98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8F8D25D-F676-423D-B996-774282DE8DE5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4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6251"/>
            <a:ext cx="2120900" cy="6080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46251"/>
            <a:ext cx="6210300" cy="6080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34154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156B049-C1DF-4133-B0ED-BC76264EE509}" type="slidenum">
              <a:rPr lang="en-US">
                <a:solidFill>
                  <a:srgbClr val="FFFFFF"/>
                </a:solidFill>
                <a:latin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5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0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54" y="188693"/>
            <a:ext cx="8639504" cy="214017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454" y="2420888"/>
            <a:ext cx="76230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4483169"/>
            <a:ext cx="5230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4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0034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93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5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957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CD97DD-D682-4ADA-9AF1-F5C6841DEE56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0E73-8146-4EE7-9C94-1EA4240D7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253" y="1340772"/>
            <a:ext cx="4262602" cy="48361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0772"/>
            <a:ext cx="4262602" cy="48361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78581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8624" y="6597352"/>
            <a:ext cx="935376" cy="260648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2208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04457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457200"/>
            <a:ext cx="3671679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66903" y="54"/>
            <a:ext cx="5077097" cy="58610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248" y="2057400"/>
            <a:ext cx="36716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70506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929"/>
            <a:ext cx="2133600" cy="365125"/>
          </a:xfrm>
          <a:prstGeom prst="rect">
            <a:avLst/>
          </a:prstGeom>
        </p:spPr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  <a:latin typeface="Century Gothic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97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203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75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2248" y="6597352"/>
            <a:ext cx="935376" cy="260648"/>
          </a:xfrm>
          <a:prstGeom prst="rect">
            <a:avLst/>
          </a:prstGeom>
        </p:spPr>
        <p:txBody>
          <a:bodyPr/>
          <a:lstStyle/>
          <a:p>
            <a:pPr defTabSz="914400"/>
            <a:fld id="{E40A1D56-7378-4644-83B1-E9C0F7F7251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  <a:ea typeface="ＭＳ Ｐゴシック" charset="-128"/>
                <a:cs typeface="ＭＳ Ｐゴシック" charset="-128"/>
              </a:rPr>
              <a:pPr defTabSz="914400"/>
              <a:t>09/11/2015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8624" y="6492929"/>
            <a:ext cx="935376" cy="365125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5" y="6381382"/>
            <a:ext cx="6842125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8754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54" y="188657"/>
            <a:ext cx="8639504" cy="214017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454" y="2420888"/>
            <a:ext cx="76230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4483169"/>
            <a:ext cx="5230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5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361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709757"/>
            <a:ext cx="78867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315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53029-D57B-4CE1-9D15-E6FF3E762AC0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B8026-DDF4-4294-A346-4FCE6F9CAE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253" y="1340772"/>
            <a:ext cx="4262602" cy="48361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40772"/>
            <a:ext cx="4262602" cy="48361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104813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8624" y="6597352"/>
            <a:ext cx="935376" cy="260648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39665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96379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8" y="457200"/>
            <a:ext cx="3671679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66903" y="18"/>
            <a:ext cx="5077097" cy="58610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248" y="2057400"/>
            <a:ext cx="36716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20524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93"/>
            <a:ext cx="2133600" cy="365125"/>
          </a:xfrm>
          <a:prstGeom prst="rect">
            <a:avLst/>
          </a:prstGeom>
        </p:spPr>
        <p:txBody>
          <a:bodyPr/>
          <a:lstStyle/>
          <a:p>
            <a:fld id="{F6F95BD5-C3FD-4E9B-9240-B27EACB3D069}" type="slidenum">
              <a:rPr lang="en-GB" smtClean="0">
                <a:solidFill>
                  <a:srgbClr val="4D4D4F">
                    <a:tint val="75000"/>
                  </a:srgb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srgbClr val="4D4D4F">
                  <a:tint val="75000"/>
                </a:srgbClr>
              </a:solidFill>
              <a:latin typeface="Century Gothic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>
            <a:off x="5916491" y="3167661"/>
            <a:ext cx="5899380" cy="323851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005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11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2248" y="6597352"/>
            <a:ext cx="935376" cy="260648"/>
          </a:xfrm>
          <a:prstGeom prst="rect">
            <a:avLst/>
          </a:prstGeom>
        </p:spPr>
        <p:txBody>
          <a:bodyPr/>
          <a:lstStyle/>
          <a:p>
            <a:pPr defTabSz="914400"/>
            <a:fld id="{E40A1D56-7378-4644-83B1-E9C0F7F7251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  <a:ea typeface="ＭＳ Ｐゴシック" charset="-128"/>
                <a:cs typeface="ＭＳ Ｐゴシック" charset="-128"/>
              </a:rPr>
              <a:pPr defTabSz="914400"/>
              <a:t>09/11/2015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8624" y="6492893"/>
            <a:ext cx="935376" cy="365125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5" y="6381346"/>
            <a:ext cx="6842125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58672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52248" y="6597352"/>
            <a:ext cx="935376" cy="260648"/>
          </a:xfrm>
          <a:prstGeom prst="rect">
            <a:avLst/>
          </a:prstGeom>
        </p:spPr>
        <p:txBody>
          <a:bodyPr/>
          <a:lstStyle/>
          <a:p>
            <a:pPr defTabSz="914400"/>
            <a:fld id="{E40A1D56-7378-4644-83B1-E9C0F7F7251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  <a:ea typeface="ＭＳ Ｐゴシック" charset="-128"/>
                <a:cs typeface="ＭＳ Ｐゴシック" charset="-128"/>
              </a:rPr>
              <a:pPr defTabSz="914400"/>
              <a:t>09/11/2015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8624" y="6492893"/>
            <a:ext cx="935376" cy="365125"/>
          </a:xfrm>
        </p:spPr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5" y="6381346"/>
            <a:ext cx="6842125" cy="246221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100"/>
            </a:lvl2pPr>
            <a:lvl3pPr marL="914400" indent="0">
              <a:buNone/>
              <a:defRPr sz="105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4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248" y="188639"/>
            <a:ext cx="8639504" cy="214017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454" y="2420888"/>
            <a:ext cx="7623092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16" y="4483169"/>
            <a:ext cx="523036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8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193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259" y="176418"/>
            <a:ext cx="81962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370" tIns="45687" rIns="91370" bIns="456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62" y="1387480"/>
            <a:ext cx="8202613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47012" name="AutoShape 4"/>
          <p:cNvSpPr>
            <a:spLocks noChangeArrowheads="1"/>
          </p:cNvSpPr>
          <p:nvPr/>
        </p:nvSpPr>
        <p:spPr bwMode="auto">
          <a:xfrm>
            <a:off x="317500" y="1250950"/>
            <a:ext cx="8547100" cy="46038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/>
        </p:spPr>
        <p:txBody>
          <a:bodyPr wrap="none" lIns="91370" tIns="91370" rIns="91370" bIns="45687" anchor="ctr">
            <a:prstTxWarp prst="textNoShape">
              <a:avLst/>
            </a:prstTxWarp>
          </a:bodyPr>
          <a:lstStyle/>
          <a:p>
            <a:pPr defTabSz="9137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937818"/>
      </p:ext>
    </p:extLst>
  </p:cSld>
  <p:clrMap bg1="dk2" tx1="lt1" bg2="dk1" tx2="lt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5pPr>
      <a:lvl6pPr marL="456867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6pPr>
      <a:lvl7pPr marL="913737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7pPr>
      <a:lvl8pPr marL="1370606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8pPr>
      <a:lvl9pPr marL="1827473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9pPr>
    </p:titleStyle>
    <p:bodyStyle>
      <a:lvl1pPr marL="295061" indent="-295061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200">
          <a:solidFill>
            <a:srgbClr val="FFFFF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45703" indent="-249056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–"/>
        <a:defRPr sz="1900">
          <a:solidFill>
            <a:srgbClr val="FFFFFF"/>
          </a:solidFill>
          <a:latin typeface="+mn-lt"/>
          <a:ea typeface="ＭＳ Ｐゴシック" pitchFamily="-112" charset="-128"/>
        </a:defRPr>
      </a:lvl2pPr>
      <a:lvl3pPr marL="748755" indent="-201466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charset="2"/>
        <a:buChar char="§"/>
        <a:defRPr sz="2400">
          <a:solidFill>
            <a:srgbClr val="FFFFFF"/>
          </a:solidFill>
          <a:latin typeface="+mn-lt"/>
          <a:ea typeface="ＭＳ Ｐゴシック" pitchFamily="-112" charset="-128"/>
        </a:defRPr>
      </a:lvl3pPr>
      <a:lvl4pPr marL="959743" indent="-209399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FFFFFF"/>
          </a:solidFill>
          <a:latin typeface="+mn-lt"/>
          <a:ea typeface="ＭＳ Ｐゴシック" pitchFamily="-112" charset="-128"/>
        </a:defRPr>
      </a:lvl4pPr>
      <a:lvl5pPr marL="1172312" indent="-210984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  <a:ea typeface="ＭＳ Ｐゴシック" pitchFamily="-112" charset="-128"/>
        </a:defRPr>
      </a:lvl5pPr>
      <a:lvl6pPr marL="1629180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6pPr>
      <a:lvl7pPr marL="2086049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7pPr>
      <a:lvl8pPr marL="2542915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8pPr>
      <a:lvl9pPr marL="2999786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60" y="6165304"/>
            <a:ext cx="1728192" cy="5438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254" y="188695"/>
            <a:ext cx="8639504" cy="1008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54" y="1340772"/>
            <a:ext cx="8639504" cy="48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382800"/>
            <a:ext cx="6843600" cy="2448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en-GB" dirty="0">
              <a:solidFill>
                <a:srgbClr val="5A5A5A"/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624" y="6597352"/>
            <a:ext cx="93537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  <a:ea typeface="ＭＳ Ｐゴシック" charset="-128"/>
                <a:cs typeface="ＭＳ Ｐゴシック" charset="-128"/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65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60" y="6165304"/>
            <a:ext cx="1728192" cy="5438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254" y="188659"/>
            <a:ext cx="8639504" cy="1008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54" y="1340772"/>
            <a:ext cx="8639504" cy="48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382800"/>
            <a:ext cx="6843600" cy="2448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en-GB" dirty="0">
              <a:solidFill>
                <a:srgbClr val="5A5A5A"/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624" y="6597352"/>
            <a:ext cx="93537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  <a:ea typeface="ＭＳ Ｐゴシック" charset="-128"/>
                <a:cs typeface="ＭＳ Ｐゴシック" charset="-128"/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5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60" y="6165304"/>
            <a:ext cx="1728192" cy="5438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248" y="188641"/>
            <a:ext cx="8639504" cy="1008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48" y="1340768"/>
            <a:ext cx="8639504" cy="4836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000" y="6382800"/>
            <a:ext cx="6843600" cy="2448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en-GB" dirty="0">
              <a:solidFill>
                <a:srgbClr val="5A5A5A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8624" y="6597352"/>
            <a:ext cx="93537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1799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Calibri" panose="020F050202020403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53C677D-0902-D740-B5B6-A65E70986CE4}" type="datetime1">
              <a:rPr lang="en-US">
                <a:ea typeface="ＭＳ Ｐゴシック" charset="-128"/>
                <a:cs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11/9/2015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641958E-A32C-3948-BBE6-8170D8E796C4}" type="slidenum">
              <a:rPr lang="en-US">
                <a:ea typeface="ＭＳ Ｐゴシック" charset="-128"/>
                <a:cs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8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259" y="176418"/>
            <a:ext cx="81962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370" tIns="45687" rIns="91370" bIns="456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62" y="1387480"/>
            <a:ext cx="8202613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47012" name="AutoShape 4"/>
          <p:cNvSpPr>
            <a:spLocks noChangeArrowheads="1"/>
          </p:cNvSpPr>
          <p:nvPr/>
        </p:nvSpPr>
        <p:spPr bwMode="auto">
          <a:xfrm>
            <a:off x="317500" y="1250950"/>
            <a:ext cx="8547100" cy="46038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/>
        </p:spPr>
        <p:txBody>
          <a:bodyPr wrap="none" lIns="91370" tIns="91370" rIns="91370" bIns="45687" anchor="ctr"/>
          <a:lstStyle/>
          <a:p>
            <a:pPr defTabSz="91373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414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5pPr>
      <a:lvl6pPr marL="456867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6pPr>
      <a:lvl7pPr marL="913737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7pPr>
      <a:lvl8pPr marL="1370606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8pPr>
      <a:lvl9pPr marL="1827473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9pPr>
    </p:titleStyle>
    <p:bodyStyle>
      <a:lvl1pPr marL="295061" indent="-295061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200">
          <a:solidFill>
            <a:srgbClr val="FFFFF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45703" indent="-249056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–"/>
        <a:defRPr sz="1900">
          <a:solidFill>
            <a:srgbClr val="FFFFFF"/>
          </a:solidFill>
          <a:latin typeface="+mn-lt"/>
          <a:ea typeface="ＭＳ Ｐゴシック" pitchFamily="-112" charset="-128"/>
        </a:defRPr>
      </a:lvl2pPr>
      <a:lvl3pPr marL="748755" indent="-201466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ＭＳ Ｐゴシック" pitchFamily="-112" charset="-128"/>
        </a:defRPr>
      </a:lvl3pPr>
      <a:lvl4pPr marL="959743" indent="-209399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FFFFFF"/>
          </a:solidFill>
          <a:latin typeface="+mn-lt"/>
          <a:ea typeface="ＭＳ Ｐゴシック" pitchFamily="-112" charset="-128"/>
        </a:defRPr>
      </a:lvl4pPr>
      <a:lvl5pPr marL="1172312" indent="-210984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  <a:ea typeface="ＭＳ Ｐゴシック" pitchFamily="-112" charset="-128"/>
        </a:defRPr>
      </a:lvl5pPr>
      <a:lvl6pPr marL="1629180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6pPr>
      <a:lvl7pPr marL="2086049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7pPr>
      <a:lvl8pPr marL="2542915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8pPr>
      <a:lvl9pPr marL="2999786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61"/>
            <a:ext cx="2133600" cy="365125"/>
          </a:xfrm>
          <a:prstGeom prst="rect">
            <a:avLst/>
          </a:prstGeom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722CD8-06CB-4502-A670-22934DC250FC}" type="datetimeFigureOut">
              <a:rPr lang="en-US">
                <a:latin typeface="Arial" pitchFamily="34" charset="0"/>
                <a:ea typeface="MS PGothic" pitchFamily="34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11/9/2015</a:t>
            </a:fld>
            <a:endParaRPr lang="en-US">
              <a:latin typeface="Arial" pitchFamily="34" charset="0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61"/>
            <a:ext cx="2895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61"/>
            <a:ext cx="2133600" cy="365125"/>
          </a:xfrm>
          <a:prstGeom prst="rect">
            <a:avLst/>
          </a:prstGeom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BD123B-5DF4-4EDC-822C-53CAC4D37FF3}" type="slidenum">
              <a:rPr lang="en-US">
                <a:latin typeface="Arial" pitchFamily="34" charset="0"/>
                <a:ea typeface="MS PGothic" pitchFamily="34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18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defTabSz="45686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6867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37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06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73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51" indent="-342651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411" indent="-285541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173" indent="-228435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9040" indent="-228435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908" indent="-228435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2776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4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3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0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259" y="176418"/>
            <a:ext cx="819626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vert="horz" wrap="square" lIns="91370" tIns="45687" rIns="91370" bIns="4568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8162" y="1387480"/>
            <a:ext cx="8202613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47012" name="AutoShape 4"/>
          <p:cNvSpPr>
            <a:spLocks noChangeArrowheads="1"/>
          </p:cNvSpPr>
          <p:nvPr/>
        </p:nvSpPr>
        <p:spPr bwMode="auto">
          <a:xfrm>
            <a:off x="317500" y="1250950"/>
            <a:ext cx="8547100" cy="46038"/>
          </a:xfrm>
          <a:prstGeom prst="roundRect">
            <a:avLst>
              <a:gd name="adj" fmla="val 16667"/>
            </a:avLst>
          </a:prstGeom>
          <a:solidFill>
            <a:srgbClr val="808080"/>
          </a:solidFill>
          <a:ln w="9525">
            <a:noFill/>
            <a:round/>
            <a:headEnd/>
            <a:tailEnd/>
          </a:ln>
          <a:effectLst/>
        </p:spPr>
        <p:txBody>
          <a:bodyPr wrap="none" lIns="91370" tIns="91370" rIns="91370" bIns="45687" anchor="ctr">
            <a:prstTxWarp prst="textNoShape">
              <a:avLst/>
            </a:prstTxWarp>
          </a:bodyPr>
          <a:lstStyle/>
          <a:p>
            <a:pPr defTabSz="9137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FFFFFF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397999"/>
      </p:ext>
    </p:extLst>
  </p:cSld>
  <p:clrMap bg1="dk2" tx1="lt1" bg2="dk1" tx2="lt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  <a:ea typeface="ＭＳ Ｐゴシック" pitchFamily="-112" charset="-128"/>
          <a:cs typeface="ＭＳ Ｐゴシック" pitchFamily="-112" charset="-128"/>
        </a:defRPr>
      </a:lvl5pPr>
      <a:lvl6pPr marL="456867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6pPr>
      <a:lvl7pPr marL="913737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7pPr>
      <a:lvl8pPr marL="1370606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8pPr>
      <a:lvl9pPr marL="1827473" algn="l" rtl="0" fontAlgn="base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pitchFamily="34" charset="0"/>
        </a:defRPr>
      </a:lvl9pPr>
    </p:titleStyle>
    <p:bodyStyle>
      <a:lvl1pPr marL="295061" indent="-295061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200">
          <a:solidFill>
            <a:srgbClr val="FFFFFF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545703" indent="-249056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–"/>
        <a:defRPr sz="1900">
          <a:solidFill>
            <a:srgbClr val="FFFFFF"/>
          </a:solidFill>
          <a:latin typeface="+mn-lt"/>
          <a:ea typeface="ＭＳ Ｐゴシック" pitchFamily="-112" charset="-128"/>
        </a:defRPr>
      </a:lvl2pPr>
      <a:lvl3pPr marL="748755" indent="-201466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Font typeface="Wingdings" charset="2"/>
        <a:buChar char="§"/>
        <a:defRPr sz="2400">
          <a:solidFill>
            <a:srgbClr val="FFFFFF"/>
          </a:solidFill>
          <a:latin typeface="+mn-lt"/>
          <a:ea typeface="ＭＳ Ｐゴシック" pitchFamily="-112" charset="-128"/>
        </a:defRPr>
      </a:lvl3pPr>
      <a:lvl4pPr marL="959743" indent="-209399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FFFFFF"/>
          </a:solidFill>
          <a:latin typeface="+mn-lt"/>
          <a:ea typeface="ＭＳ Ｐゴシック" pitchFamily="-112" charset="-128"/>
        </a:defRPr>
      </a:lvl4pPr>
      <a:lvl5pPr marL="1172312" indent="-210984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  <a:ea typeface="ＭＳ Ｐゴシック" pitchFamily="-112" charset="-128"/>
        </a:defRPr>
      </a:lvl5pPr>
      <a:lvl6pPr marL="1629180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6pPr>
      <a:lvl7pPr marL="2086049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7pPr>
      <a:lvl8pPr marL="2542915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8pPr>
      <a:lvl9pPr marL="2999786" indent="-210984" algn="l" rtl="0" fontAlgn="base">
        <a:spcBef>
          <a:spcPct val="50000"/>
        </a:spcBef>
        <a:spcAft>
          <a:spcPct val="0"/>
        </a:spcAft>
        <a:buClr>
          <a:schemeClr val="tx1"/>
        </a:buClr>
        <a:buChar char="–"/>
        <a:defRPr sz="16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10000">
              <a:srgbClr val="000000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600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0" tIns="45687" rIns="91370" bIns="45687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242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59" y="1600206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37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37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43037"/>
            <a:ext cx="2330450" cy="1039809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smtClean="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  <a:cs typeface="ＭＳ Ｐゴシック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30" y="6477000"/>
            <a:ext cx="457200" cy="304800"/>
          </a:xfrm>
          <a:prstGeom prst="rect">
            <a:avLst/>
          </a:prstGeom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fld id="{0348F454-AFBC-4D57-98D6-D5D7E59126F8}" type="slidenum">
              <a:rPr lang="en-US" smtClean="0">
                <a:solidFill>
                  <a:srgbClr val="FFFFFF"/>
                </a:solidFill>
                <a:latin typeface="Arial"/>
                <a:ea typeface="MS PGothic" pitchFamily="34" charset="-128"/>
                <a:cs typeface="ＭＳ Ｐゴシック" charset="-128"/>
              </a:rPr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34310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6867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3737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0606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7473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651" indent="-342651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411" indent="-285541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173" indent="-22843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040" indent="-228435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5908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2776" indent="-22843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69644" indent="-22843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6513" indent="-22843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3380" indent="-22843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10000">
              <a:srgbClr val="000000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600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1" tIns="45654" rIns="91311" bIns="45654" anchor="ctr"/>
          <a:lstStyle/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25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1" tIns="45654" rIns="91311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59" y="1600206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1" tIns="45654" rIns="91311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4" rIns="91311" bIns="45654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37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1" tIns="45654" rIns="91311" bIns="45654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37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42866"/>
            <a:ext cx="2330450" cy="1039806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73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smtClean="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  <a:cs typeface="ＭＳ Ｐゴシック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32" y="6477000"/>
            <a:ext cx="457200" cy="304800"/>
          </a:xfrm>
          <a:prstGeom prst="rect">
            <a:avLst/>
          </a:prstGeom>
        </p:spPr>
        <p:txBody>
          <a:bodyPr vert="horz" wrap="square" lIns="91311" tIns="45654" rIns="91311" bIns="45654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defTabSz="913737" fontAlgn="base">
              <a:spcBef>
                <a:spcPct val="0"/>
              </a:spcBef>
              <a:spcAft>
                <a:spcPct val="0"/>
              </a:spcAft>
            </a:pPr>
            <a:fld id="{0348F454-AFBC-4D57-98D6-D5D7E59126F8}" type="slidenum">
              <a:rPr lang="en-US" smtClean="0">
                <a:solidFill>
                  <a:srgbClr val="FFFFFF"/>
                </a:solidFill>
                <a:latin typeface="Arial"/>
                <a:ea typeface="MS PGothic" pitchFamily="34" charset="-128"/>
                <a:cs typeface="ＭＳ Ｐゴシック" charset="-128"/>
              </a:rPr>
              <a:pPr defTabSz="9137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8486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6568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3135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69702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6263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425" indent="-342425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1921" indent="-285356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1417" indent="-22828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7981" indent="-228285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4551" indent="-228285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1116" indent="-22828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67682" indent="-22828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4249" indent="-22828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0819" indent="-228285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8" algn="l" defTabSz="913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5" algn="l" defTabSz="913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02" algn="l" defTabSz="913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3" algn="l" defTabSz="913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34" algn="l" defTabSz="913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402" algn="l" defTabSz="913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65" algn="l" defTabSz="913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33" algn="l" defTabSz="9131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61"/>
            <a:ext cx="2133600" cy="365125"/>
          </a:xfrm>
          <a:prstGeom prst="rect">
            <a:avLst/>
          </a:prstGeom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722CD8-06CB-4502-A670-22934DC250FC}" type="datetimeFigureOut">
              <a:rPr lang="en-US">
                <a:latin typeface="Arial" pitchFamily="34" charset="0"/>
                <a:ea typeface="MS PGothic" pitchFamily="34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11/9/2015</a:t>
            </a:fld>
            <a:endParaRPr lang="en-US">
              <a:latin typeface="Arial" pitchFamily="34" charset="0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61"/>
            <a:ext cx="2895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61"/>
            <a:ext cx="2133600" cy="365125"/>
          </a:xfrm>
          <a:prstGeom prst="rect">
            <a:avLst/>
          </a:prstGeom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BD123B-5DF4-4EDC-822C-53CAC4D37FF3}" type="slidenum">
              <a:rPr lang="en-US">
                <a:latin typeface="Arial" pitchFamily="34" charset="0"/>
                <a:ea typeface="MS PGothic" pitchFamily="34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90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defTabSz="45686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6867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37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06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73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51" indent="-342651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411" indent="-285541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173" indent="-228435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9040" indent="-228435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908" indent="-228435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2776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4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3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0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61"/>
            <a:ext cx="2133600" cy="365125"/>
          </a:xfrm>
          <a:prstGeom prst="rect">
            <a:avLst/>
          </a:prstGeom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722CD8-06CB-4502-A670-22934DC250FC}" type="datetimeFigureOut">
              <a:rPr lang="en-US">
                <a:latin typeface="Arial" pitchFamily="34" charset="0"/>
                <a:ea typeface="MS PGothic" pitchFamily="34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11/9/2015</a:t>
            </a:fld>
            <a:endParaRPr lang="en-US">
              <a:latin typeface="Arial" pitchFamily="34" charset="0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61"/>
            <a:ext cx="2895600" cy="365125"/>
          </a:xfrm>
          <a:prstGeom prst="rect">
            <a:avLst/>
          </a:prstGeom>
        </p:spPr>
        <p:txBody>
          <a:bodyPr vert="horz" lIns="91370" tIns="45687" rIns="91370" bIns="456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61"/>
            <a:ext cx="2133600" cy="365125"/>
          </a:xfrm>
          <a:prstGeom prst="rect">
            <a:avLst/>
          </a:prstGeom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BD123B-5DF4-4EDC-822C-53CAC4D37FF3}" type="slidenum">
              <a:rPr lang="en-US">
                <a:latin typeface="Arial" pitchFamily="34" charset="0"/>
                <a:ea typeface="MS PGothic" pitchFamily="34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itchFamily="34" charset="0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57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xStyles>
    <p:titleStyle>
      <a:lvl1pPr algn="ctr" defTabSz="45686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686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6867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737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606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473" algn="ctr" defTabSz="45686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651" indent="-342651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411" indent="-285541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2173" indent="-228435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599040" indent="-228435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5908" indent="-228435" algn="l" defTabSz="4568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2776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44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13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380" indent="-228435" algn="l" defTabSz="4568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4568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10000">
              <a:srgbClr val="000000"/>
            </a:gs>
            <a:gs pos="100000">
              <a:srgbClr val="00006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1588" y="0"/>
            <a:ext cx="9140825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9" tIns="45689" rIns="91379" bIns="45689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ea typeface="MS PGothic" pitchFamily="34" charset="-128"/>
              <a:cs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5850" y="46248"/>
            <a:ext cx="658495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89" rIns="91379" bIns="4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59" y="1600206"/>
            <a:ext cx="8469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9" tIns="45689" rIns="91379" bIns="456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89" rIns="91379" bIns="4568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5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9" tIns="45689" rIns="91379" bIns="45689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CONFIDENTIAL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31" name="Group 10"/>
          <p:cNvGrpSpPr>
            <a:grpSpLocks/>
          </p:cNvGrpSpPr>
          <p:nvPr userDrawn="1"/>
        </p:nvGrpSpPr>
        <p:grpSpPr bwMode="auto">
          <a:xfrm>
            <a:off x="0" y="42866"/>
            <a:ext cx="2330450" cy="1039806"/>
            <a:chOff x="0" y="27"/>
            <a:chExt cx="1468" cy="655"/>
          </a:xfrm>
        </p:grpSpPr>
        <p:pic>
          <p:nvPicPr>
            <p:cNvPr id="1033" name="Picture 3" descr="BMS099979_SAVOR_LgoC3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" y="27"/>
              <a:ext cx="1361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0" y="566"/>
              <a:ext cx="12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smtClean="0">
                  <a:solidFill>
                    <a:srgbClr val="00A278"/>
                  </a:solidFill>
                  <a:latin typeface="Lucida Sans" pitchFamily="34" charset="0"/>
                  <a:ea typeface="MS PGothic" pitchFamily="34" charset="-128"/>
                  <a:cs typeface="ＭＳ Ｐゴシック" charset="-128"/>
                </a:rPr>
                <a:t>TIMI STUDY GROUP / HADASSAH MEDICAL ORG</a:t>
              </a:r>
            </a:p>
          </p:txBody>
        </p:sp>
      </p:grp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96332" y="6477000"/>
            <a:ext cx="457200" cy="304800"/>
          </a:xfrm>
          <a:prstGeom prst="rect">
            <a:avLst/>
          </a:prstGeom>
        </p:spPr>
        <p:txBody>
          <a:bodyPr vert="horz" wrap="square" lIns="91379" tIns="45689" rIns="91379" bIns="45689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348F454-AFBC-4D57-98D6-D5D7E59126F8}" type="slidenum">
              <a:rPr lang="en-US">
                <a:solidFill>
                  <a:srgbClr val="FFFFFF"/>
                </a:solidFill>
                <a:latin typeface="Arial"/>
                <a:ea typeface="MS PGothic" pitchFamily="34" charset="-128"/>
                <a:cs typeface="ＭＳ Ｐゴシック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Arial"/>
              <a:ea typeface="MS PGothic" pitchFamily="34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37888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  <a:ea typeface="MS PGothic" pitchFamily="34" charset="-128"/>
          <a:cs typeface="MS PGothic" charset="0"/>
        </a:defRPr>
      </a:lvl5pPr>
      <a:lvl6pPr marL="456899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6pPr>
      <a:lvl7pPr marL="913798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7pPr>
      <a:lvl8pPr marL="1370696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8pPr>
      <a:lvl9pPr marL="1827589" algn="ctr" rtl="0" fontAlgn="base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Arial" pitchFamily="34" charset="0"/>
        </a:defRPr>
      </a:lvl9pPr>
    </p:titleStyle>
    <p:bodyStyle>
      <a:lvl1pPr marL="342673" indent="-342673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460" indent="-285562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245" indent="-228451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599143" indent="-228451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6042" indent="-228451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2940" indent="-22845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69838" indent="-22845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6734" indent="-22845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3635" indent="-228451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9" algn="l" defTabSz="913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8" algn="l" defTabSz="913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6" algn="l" defTabSz="913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9" algn="l" defTabSz="913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91" algn="l" defTabSz="913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90" algn="l" defTabSz="913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7" algn="l" defTabSz="913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85" algn="l" defTabSz="9137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99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</p:spPr>
        <p:txBody>
          <a:bodyPr/>
          <a:lstStyle/>
          <a:p>
            <a:r>
              <a:rPr lang="en-GB" sz="3200" b="1" u="sng" dirty="0" smtClean="0"/>
              <a:t>Background</a:t>
            </a:r>
            <a:endParaRPr lang="en-GB" sz="32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1600" y="812806"/>
            <a:ext cx="9042400" cy="4525963"/>
          </a:xfrm>
        </p:spPr>
        <p:txBody>
          <a:bodyPr/>
          <a:lstStyle/>
          <a:p>
            <a:r>
              <a:rPr lang="en-US" sz="2800" dirty="0" smtClean="0"/>
              <a:t>There are </a:t>
            </a:r>
            <a:r>
              <a:rPr lang="en-US" sz="2800" u="sng" dirty="0" smtClean="0"/>
              <a:t>12</a:t>
            </a:r>
            <a:r>
              <a:rPr lang="en-US" sz="2800" dirty="0" smtClean="0"/>
              <a:t> different types of medications to lower blood sugar levels in patients with type 2 diabetes.</a:t>
            </a:r>
          </a:p>
          <a:p>
            <a:r>
              <a:rPr lang="en-US" sz="2800" dirty="0" smtClean="0"/>
              <a:t>It is widely agreed upon that metformin is the best first-line agent.  After metformin, lots of controversy!</a:t>
            </a:r>
          </a:p>
          <a:p>
            <a:r>
              <a:rPr lang="en-US" sz="2800" dirty="0" smtClean="0"/>
              <a:t>CV disease is a major problem in patients with diabetes.</a:t>
            </a:r>
          </a:p>
          <a:p>
            <a:r>
              <a:rPr lang="en-US" sz="2800" dirty="0" smtClean="0"/>
              <a:t>Blood sugar lowering by itself has either no or little effect on decreasing CV events.</a:t>
            </a:r>
          </a:p>
          <a:p>
            <a:r>
              <a:rPr lang="en-US" sz="2800" dirty="0" smtClean="0"/>
              <a:t>We have been searching for decades for a diabetes medicine that will not only lower blood sugar - but also reduce CV complications.</a:t>
            </a:r>
          </a:p>
          <a:p>
            <a:r>
              <a:rPr lang="en-US" sz="2800" dirty="0" smtClean="0"/>
              <a:t>Based on FDA guidelines, all new diabetes medicines need to be tested for CV safety.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Conclusion</a:t>
            </a:r>
            <a:endParaRPr lang="en-GB" sz="32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 smtClean="0"/>
              <a:t>In </a:t>
            </a:r>
            <a:r>
              <a:rPr lang="en-US" sz="2800" b="1" dirty="0"/>
              <a:t>patients with type 2 diabetes and high </a:t>
            </a:r>
            <a:r>
              <a:rPr lang="en-US" sz="2800" b="1" dirty="0" smtClean="0"/>
              <a:t>CV </a:t>
            </a:r>
            <a:r>
              <a:rPr lang="en-US" sz="2800" b="1" dirty="0"/>
              <a:t>risk, empagliflozin, given in addition to standard of care, reduced heart failure </a:t>
            </a:r>
            <a:r>
              <a:rPr lang="en-US" sz="2800" b="1" dirty="0" smtClean="0"/>
              <a:t>hospitalization or CV </a:t>
            </a:r>
            <a:r>
              <a:rPr lang="en-US" sz="2800" b="1" dirty="0"/>
              <a:t>death, with a consistent benefit observed in </a:t>
            </a:r>
            <a:r>
              <a:rPr lang="en-US" sz="2800" b="1" u="sng" dirty="0" smtClean="0"/>
              <a:t>both</a:t>
            </a:r>
            <a:r>
              <a:rPr lang="en-US" sz="2800" b="1" dirty="0" smtClean="0"/>
              <a:t> those </a:t>
            </a:r>
            <a:r>
              <a:rPr lang="en-US" sz="2800" b="1" dirty="0"/>
              <a:t>with and without heart failure at </a:t>
            </a:r>
            <a:r>
              <a:rPr lang="en-US" sz="2800" b="1" dirty="0" smtClean="0"/>
              <a:t>baseline.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106362"/>
            <a:ext cx="8229600" cy="1143000"/>
          </a:xfrm>
        </p:spPr>
        <p:txBody>
          <a:bodyPr/>
          <a:lstStyle/>
          <a:p>
            <a:r>
              <a:rPr lang="en-GB" sz="3200" b="1" u="sng" dirty="0" smtClean="0"/>
              <a:t>SGLT-2 Inhibitors</a:t>
            </a:r>
            <a:endParaRPr lang="en-GB" sz="3200" b="1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1600" y="812806"/>
            <a:ext cx="8775700" cy="4525963"/>
          </a:xfrm>
        </p:spPr>
        <p:txBody>
          <a:bodyPr/>
          <a:lstStyle/>
          <a:p>
            <a:r>
              <a:rPr lang="en-US" sz="2800" dirty="0" smtClean="0"/>
              <a:t>This newest class of diabetes medications lower blood sugar by getting rid of sugar through the urine.</a:t>
            </a:r>
          </a:p>
          <a:p>
            <a:r>
              <a:rPr lang="en-US" sz="2800" dirty="0" smtClean="0"/>
              <a:t>The risk of hypoglycemia is </a:t>
            </a:r>
            <a:r>
              <a:rPr lang="en-US" sz="2800" u="sng" dirty="0" smtClean="0"/>
              <a:t>not</a:t>
            </a:r>
            <a:r>
              <a:rPr lang="en-US" sz="2800" dirty="0" smtClean="0"/>
              <a:t> increased.</a:t>
            </a:r>
          </a:p>
          <a:p>
            <a:r>
              <a:rPr lang="en-US" sz="2800" dirty="0"/>
              <a:t>These drugs also lower blood pressure and weight loss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Could the SGLT2 inhibitors be the drug category that finally reduces CV complications?</a:t>
            </a:r>
          </a:p>
          <a:p>
            <a:r>
              <a:rPr lang="en-US" sz="2800" dirty="0" smtClean="0"/>
              <a:t>All other drugs have failed to demonstrate this </a:t>
            </a:r>
            <a:r>
              <a:rPr lang="en-US" sz="2800" dirty="0" err="1" smtClean="0"/>
              <a:t>convinicingly</a:t>
            </a:r>
            <a:r>
              <a:rPr lang="en-US" sz="2800" dirty="0"/>
              <a:t> </a:t>
            </a:r>
            <a:r>
              <a:rPr lang="en-US" sz="2800" dirty="0" smtClean="0"/>
              <a:t>(with the possible exception of metformin.)</a:t>
            </a:r>
          </a:p>
          <a:p>
            <a:r>
              <a:rPr lang="en-US" sz="2800" dirty="0" smtClean="0"/>
              <a:t>We studied the SGLT2 inhibitor, </a:t>
            </a:r>
            <a:r>
              <a:rPr lang="en-US" sz="2800" u="sng" dirty="0" smtClean="0"/>
              <a:t>empagliflozin</a:t>
            </a:r>
            <a:r>
              <a:rPr lang="en-US" sz="2800" dirty="0" smtClean="0"/>
              <a:t>, in a large CV outcome trial, EMPA-REG OUTCOME.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/>
              <a:t>EMPA-REG OUTCOME</a:t>
            </a:r>
            <a:r>
              <a:rPr lang="en-GB" sz="3200" b="1" baseline="30000" dirty="0" smtClean="0"/>
              <a:t>®</a:t>
            </a:r>
            <a:br>
              <a:rPr lang="en-GB" sz="3200" b="1" baseline="30000" dirty="0" smtClean="0"/>
            </a:br>
            <a:r>
              <a:rPr lang="en-US" sz="3200" b="1" dirty="0" smtClean="0"/>
              <a:t>Trial design</a:t>
            </a:r>
            <a:endParaRPr lang="en-GB" sz="3200" b="1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143508" y="3573016"/>
            <a:ext cx="8820252" cy="1219200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GB" sz="2200" b="1" dirty="0" smtClean="0">
                <a:solidFill>
                  <a:schemeClr val="tx1"/>
                </a:solidFill>
              </a:rPr>
              <a:t>Study medication was given in addition to standard of care.</a:t>
            </a:r>
          </a:p>
          <a:p>
            <a:pPr>
              <a:spcAft>
                <a:spcPts val="3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Key inclusion criteria: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Adults with type 2 diabetes and CV disease (heart attack, stroke, etc.)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smtClean="0">
                <a:solidFill>
                  <a:schemeClr val="tx1"/>
                </a:solidFill>
              </a:rPr>
              <a:t>HbA1c 7–10%; eGFR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≥</a:t>
            </a:r>
            <a:r>
              <a:rPr lang="en-US" sz="2000" b="1" dirty="0">
                <a:solidFill>
                  <a:schemeClr val="tx1"/>
                </a:solidFill>
              </a:rPr>
              <a:t>30 mL/min/1.73m</a:t>
            </a:r>
            <a:r>
              <a:rPr lang="en-US" sz="2000" b="1" baseline="30000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(MDRD</a:t>
            </a:r>
            <a:r>
              <a:rPr lang="en-US" sz="2000" b="1" dirty="0" smtClean="0">
                <a:solidFill>
                  <a:schemeClr val="tx1"/>
                </a:solidFill>
              </a:rPr>
              <a:t>) 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3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Rounded 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495600" y="1569099"/>
            <a:ext cx="1950212" cy="94907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/>
          <a:extLst/>
        </p:spPr>
        <p:txBody>
          <a:bodyPr lIns="0" tIns="36000" rIns="0" bIns="3600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latin typeface="Century Gothic"/>
                <a:cs typeface="Arial" charset="0"/>
              </a:rPr>
              <a:t>Randomized and treated</a:t>
            </a:r>
            <a:endParaRPr lang="en-US" b="1" kern="0" dirty="0">
              <a:solidFill>
                <a:prstClr val="white"/>
              </a:solidFill>
              <a:latin typeface="Century Gothic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prstClr val="white"/>
                </a:solidFill>
                <a:latin typeface="Century Gothic"/>
                <a:cs typeface="Arial" charset="0"/>
              </a:rPr>
              <a:t>(</a:t>
            </a:r>
            <a:r>
              <a:rPr lang="en-GB" b="1" kern="0" dirty="0" smtClean="0">
                <a:solidFill>
                  <a:prstClr val="white"/>
                </a:solidFill>
                <a:latin typeface="Century Gothic"/>
                <a:cs typeface="Arial" charset="0"/>
              </a:rPr>
              <a:t>n=7020)</a:t>
            </a:r>
            <a:endParaRPr lang="en-US" b="1" kern="0" dirty="0">
              <a:solidFill>
                <a:prstClr val="white"/>
              </a:solidFill>
              <a:latin typeface="Century Gothic"/>
              <a:cs typeface="Arial" charset="0"/>
            </a:endParaRPr>
          </a:p>
        </p:txBody>
      </p:sp>
      <p:cxnSp>
        <p:nvCxnSpPr>
          <p:cNvPr id="10" name="Straight Connector 116"/>
          <p:cNvCxnSpPr>
            <a:stCxn id="28" idx="3"/>
            <a:endCxn id="9" idx="1"/>
          </p:cNvCxnSpPr>
          <p:nvPr/>
        </p:nvCxnSpPr>
        <p:spPr>
          <a:xfrm flipV="1">
            <a:off x="2089150" y="2043635"/>
            <a:ext cx="406450" cy="1423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4" name="Rounded 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041384" y="1575756"/>
            <a:ext cx="3474720" cy="94622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Century Gothic"/>
                <a:cs typeface="Arial" charset="0"/>
              </a:rPr>
              <a:t>Empagliflozin 10 mg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Century Gothic"/>
                <a:cs typeface="Arial" charset="0"/>
              </a:rPr>
              <a:t> (n=2345) </a:t>
            </a:r>
          </a:p>
        </p:txBody>
      </p:sp>
      <p:sp>
        <p:nvSpPr>
          <p:cNvPr id="25" name="Rounded 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041384" y="2634084"/>
            <a:ext cx="3474720" cy="95097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Century Gothic"/>
                <a:cs typeface="Arial" charset="0"/>
              </a:rPr>
              <a:t>Empagliflozin 25 mg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Century Gothic"/>
                <a:cs typeface="Arial" charset="0"/>
              </a:rPr>
              <a:t>(n=2342) </a:t>
            </a:r>
          </a:p>
        </p:txBody>
      </p:sp>
      <p:sp>
        <p:nvSpPr>
          <p:cNvPr id="26" name="Rounded 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041384" y="512676"/>
            <a:ext cx="3474720" cy="950976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noFill/>
          </a:ln>
          <a:extLst/>
        </p:spPr>
        <p:txBody>
          <a:bodyPr lIns="36000" tIns="36000" rIns="36000" bIns="36000" anchor="ctr" anchorCtr="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 smtClean="0">
                <a:solidFill>
                  <a:srgbClr val="FFFFFF"/>
                </a:solidFill>
                <a:latin typeface="Century Gothic"/>
                <a:cs typeface="Arial" charset="0"/>
              </a:rPr>
              <a:t>Placebo </a:t>
            </a:r>
            <a:br>
              <a:rPr lang="en-US" sz="2000" b="1" kern="0" dirty="0" smtClean="0">
                <a:solidFill>
                  <a:srgbClr val="FFFFFF"/>
                </a:solidFill>
                <a:latin typeface="Century Gothic"/>
                <a:cs typeface="Arial" charset="0"/>
              </a:rPr>
            </a:br>
            <a:r>
              <a:rPr lang="en-US" sz="2000" b="1" kern="0" dirty="0" smtClean="0">
                <a:solidFill>
                  <a:srgbClr val="FFFFFF"/>
                </a:solidFill>
                <a:latin typeface="Century Gothic"/>
                <a:cs typeface="Arial" charset="0"/>
              </a:rPr>
              <a:t>(</a:t>
            </a:r>
            <a:r>
              <a:rPr lang="en-US" sz="2000" b="1" kern="0" dirty="0">
                <a:solidFill>
                  <a:srgbClr val="FFFFFF"/>
                </a:solidFill>
                <a:latin typeface="Century Gothic"/>
                <a:cs typeface="Arial" charset="0"/>
              </a:rPr>
              <a:t>n=2333)</a:t>
            </a:r>
          </a:p>
        </p:txBody>
      </p:sp>
      <p:sp>
        <p:nvSpPr>
          <p:cNvPr id="28" name="Rounded 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17550" y="1571946"/>
            <a:ext cx="1371600" cy="9462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0795" cap="flat" cmpd="sng" algn="ctr">
            <a:noFill/>
            <a:prstDash val="solid"/>
          </a:ln>
          <a:effectLst/>
          <a:extLst/>
        </p:spPr>
        <p:txBody>
          <a:bodyPr lIns="0" tIns="36000" rIns="0" bIns="36000" anchor="ctr" anchorCtr="1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 smtClean="0">
                <a:solidFill>
                  <a:prstClr val="white"/>
                </a:solidFill>
                <a:latin typeface="Century Gothic"/>
                <a:cs typeface="Arial" charset="0"/>
              </a:rPr>
              <a:t>Screening</a:t>
            </a:r>
            <a:endParaRPr lang="en-US" b="1" kern="0" dirty="0">
              <a:solidFill>
                <a:prstClr val="white"/>
              </a:solidFill>
              <a:latin typeface="Century Gothic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kern="0" dirty="0">
                <a:solidFill>
                  <a:prstClr val="white"/>
                </a:solidFill>
                <a:latin typeface="Century Gothic"/>
                <a:cs typeface="Arial" charset="0"/>
              </a:rPr>
              <a:t>(</a:t>
            </a:r>
            <a:r>
              <a:rPr lang="en-US" b="1" kern="0" dirty="0" smtClean="0">
                <a:solidFill>
                  <a:prstClr val="white"/>
                </a:solidFill>
                <a:latin typeface="Century Gothic"/>
                <a:cs typeface="Arial" charset="0"/>
              </a:rPr>
              <a:t>n=11531)</a:t>
            </a:r>
          </a:p>
        </p:txBody>
      </p:sp>
      <p:cxnSp>
        <p:nvCxnSpPr>
          <p:cNvPr id="48" name="Elbow Connector 47"/>
          <p:cNvCxnSpPr>
            <a:stCxn id="25" idx="1"/>
            <a:endCxn id="26" idx="1"/>
          </p:cNvCxnSpPr>
          <p:nvPr/>
        </p:nvCxnSpPr>
        <p:spPr>
          <a:xfrm rot="10800000">
            <a:off x="5041384" y="988164"/>
            <a:ext cx="12700" cy="2121408"/>
          </a:xfrm>
          <a:prstGeom prst="bentConnector3">
            <a:avLst>
              <a:gd name="adj1" fmla="val 2477646"/>
            </a:avLst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9" idx="3"/>
            <a:endCxn id="24" idx="1"/>
          </p:cNvCxnSpPr>
          <p:nvPr/>
        </p:nvCxnSpPr>
        <p:spPr>
          <a:xfrm>
            <a:off x="4445812" y="2043635"/>
            <a:ext cx="595572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107504" y="6597352"/>
            <a:ext cx="8676100" cy="180020"/>
          </a:xfrm>
        </p:spPr>
        <p:txBody>
          <a:bodyPr/>
          <a:lstStyle/>
          <a:p>
            <a:r>
              <a:rPr lang="en-GB" dirty="0">
                <a:solidFill>
                  <a:srgbClr val="5A5A5A"/>
                </a:solidFill>
                <a:latin typeface="Century Gothic"/>
              </a:rPr>
              <a:t>CV, </a:t>
            </a:r>
            <a:r>
              <a:rPr lang="en-GB" dirty="0" smtClean="0">
                <a:solidFill>
                  <a:srgbClr val="5A5A5A"/>
                </a:solidFill>
                <a:latin typeface="Century Gothic"/>
              </a:rPr>
              <a:t>cardiovascular</a:t>
            </a:r>
            <a:r>
              <a:rPr lang="en-GB" dirty="0">
                <a:solidFill>
                  <a:srgbClr val="5A5A5A"/>
                </a:solidFill>
                <a:latin typeface="Century Gothic"/>
              </a:rPr>
              <a:t>; </a:t>
            </a:r>
            <a:r>
              <a:rPr lang="en-US" dirty="0">
                <a:solidFill>
                  <a:srgbClr val="5A5A5A"/>
                </a:solidFill>
                <a:latin typeface="Century Gothic"/>
              </a:rPr>
              <a:t>BMI, body mass index; eGFR, estimated glomerular filtration rate; </a:t>
            </a:r>
            <a:r>
              <a:rPr lang="en-US" dirty="0" smtClean="0">
                <a:solidFill>
                  <a:srgbClr val="5A5A5A"/>
                </a:solidFill>
                <a:latin typeface="Century Gothic"/>
              </a:rPr>
              <a:t/>
            </a:r>
            <a:br>
              <a:rPr lang="en-US" dirty="0" smtClean="0">
                <a:solidFill>
                  <a:srgbClr val="5A5A5A"/>
                </a:solidFill>
                <a:latin typeface="Century Gothic"/>
              </a:rPr>
            </a:br>
            <a:r>
              <a:rPr lang="en-US" dirty="0" smtClean="0">
                <a:solidFill>
                  <a:srgbClr val="5A5A5A"/>
                </a:solidFill>
                <a:latin typeface="Century Gothic"/>
              </a:rPr>
              <a:t>MDRD</a:t>
            </a:r>
            <a:r>
              <a:rPr lang="en-US" dirty="0">
                <a:solidFill>
                  <a:srgbClr val="5A5A5A"/>
                </a:solidFill>
                <a:latin typeface="Century Gothic"/>
              </a:rPr>
              <a:t>, </a:t>
            </a:r>
            <a:r>
              <a:rPr lang="en-US" dirty="0" smtClean="0">
                <a:solidFill>
                  <a:srgbClr val="5A5A5A"/>
                </a:solidFill>
                <a:latin typeface="Century Gothic"/>
              </a:rPr>
              <a:t>Modification </a:t>
            </a:r>
            <a:r>
              <a:rPr lang="en-US" dirty="0">
                <a:solidFill>
                  <a:srgbClr val="5A5A5A"/>
                </a:solidFill>
                <a:latin typeface="Century Gothic"/>
              </a:rPr>
              <a:t>of Diet in Renal </a:t>
            </a:r>
            <a:r>
              <a:rPr lang="en-US" dirty="0" smtClean="0">
                <a:solidFill>
                  <a:srgbClr val="5A5A5A"/>
                </a:solidFill>
                <a:latin typeface="Century Gothic"/>
              </a:rPr>
              <a:t>Disease.</a:t>
            </a:r>
            <a:r>
              <a:rPr lang="en-US" dirty="0">
                <a:solidFill>
                  <a:srgbClr val="5A5A5A"/>
                </a:solidFill>
                <a:latin typeface="Century Gothic"/>
              </a:rPr>
              <a:t/>
            </a:r>
            <a:br>
              <a:rPr lang="en-US" dirty="0">
                <a:solidFill>
                  <a:srgbClr val="5A5A5A"/>
                </a:solidFill>
                <a:latin typeface="Century Gothic"/>
              </a:rPr>
            </a:br>
            <a:r>
              <a:rPr lang="en-GB" dirty="0" err="1" smtClean="0">
                <a:solidFill>
                  <a:srgbClr val="5A5A5A"/>
                </a:solidFill>
                <a:latin typeface="Century Gothic"/>
              </a:rPr>
              <a:t>Zinman</a:t>
            </a:r>
            <a:r>
              <a:rPr lang="en-GB" dirty="0" smtClean="0">
                <a:solidFill>
                  <a:srgbClr val="5A5A5A"/>
                </a:solidFill>
                <a:latin typeface="Century Gothic"/>
              </a:rPr>
              <a:t> B et al. N </a:t>
            </a:r>
            <a:r>
              <a:rPr lang="en-GB" dirty="0" err="1" smtClean="0">
                <a:solidFill>
                  <a:srgbClr val="5A5A5A"/>
                </a:solidFill>
                <a:latin typeface="Century Gothic"/>
              </a:rPr>
              <a:t>Engl</a:t>
            </a:r>
            <a:r>
              <a:rPr lang="en-GB" dirty="0" smtClean="0">
                <a:solidFill>
                  <a:srgbClr val="5A5A5A"/>
                </a:solidFill>
                <a:latin typeface="Century Gothic"/>
              </a:rPr>
              <a:t> J Med 2015 [Epub ahead of print].</a:t>
            </a:r>
            <a:endParaRPr lang="en-GB" dirty="0">
              <a:solidFill>
                <a:srgbClr val="5A5A5A"/>
              </a:solidFill>
              <a:latin typeface="Century Gothic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516" y="5400588"/>
            <a:ext cx="8928484" cy="89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20000"/>
              </a:lnSpc>
              <a:spcAft>
                <a:spcPts val="300"/>
              </a:spcAft>
              <a:buClr>
                <a:srgbClr val="FF0000"/>
              </a:buClr>
              <a:buFont typeface="Arial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Century Gothic"/>
              </a:rPr>
              <a:t>1</a:t>
            </a:r>
            <a:r>
              <a:rPr lang="en-US" sz="2200" b="1" dirty="0">
                <a:solidFill>
                  <a:prstClr val="black"/>
                </a:solidFill>
                <a:latin typeface="Century Gothic"/>
              </a:rPr>
              <a:t>° </a:t>
            </a:r>
            <a:r>
              <a:rPr lang="en-US" sz="2200" b="1" dirty="0" smtClean="0">
                <a:solidFill>
                  <a:prstClr val="black"/>
                </a:solidFill>
                <a:latin typeface="Century Gothic"/>
              </a:rPr>
              <a:t>outcome = ‘3</a:t>
            </a:r>
            <a:r>
              <a:rPr lang="en-US" sz="2200" b="1" dirty="0">
                <a:solidFill>
                  <a:prstClr val="black"/>
                </a:solidFill>
                <a:latin typeface="Century Gothic"/>
              </a:rPr>
              <a:t>-point </a:t>
            </a:r>
            <a:r>
              <a:rPr lang="en-US" sz="2200" b="1" dirty="0" smtClean="0">
                <a:solidFill>
                  <a:prstClr val="black"/>
                </a:solidFill>
                <a:latin typeface="Century Gothic"/>
              </a:rPr>
              <a:t>MACE’ </a:t>
            </a:r>
            <a:r>
              <a:rPr lang="en-US" sz="2200" b="1" dirty="0">
                <a:solidFill>
                  <a:prstClr val="black"/>
                </a:solidFill>
                <a:latin typeface="Century Gothic"/>
              </a:rPr>
              <a:t>(CV death, </a:t>
            </a:r>
            <a:r>
              <a:rPr lang="en-US" sz="2200" b="1" dirty="0" smtClean="0">
                <a:solidFill>
                  <a:prstClr val="black"/>
                </a:solidFill>
                <a:latin typeface="Century Gothic"/>
              </a:rPr>
              <a:t>non-fatal MI</a:t>
            </a:r>
            <a:r>
              <a:rPr lang="en-US" sz="2200" b="1" dirty="0">
                <a:solidFill>
                  <a:prstClr val="black"/>
                </a:solidFill>
                <a:latin typeface="Century Gothic"/>
              </a:rPr>
              <a:t>, </a:t>
            </a:r>
            <a:r>
              <a:rPr lang="en-US" sz="2200" b="1" dirty="0" smtClean="0">
                <a:solidFill>
                  <a:prstClr val="black"/>
                </a:solidFill>
                <a:latin typeface="Century Gothic"/>
              </a:rPr>
              <a:t>non-fatal stroke</a:t>
            </a:r>
            <a:r>
              <a:rPr lang="en-US" sz="2200" b="1" dirty="0">
                <a:solidFill>
                  <a:prstClr val="black"/>
                </a:solidFill>
                <a:latin typeface="Century Gothi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94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7" b="16101"/>
          <a:stretch/>
        </p:blipFill>
        <p:spPr>
          <a:xfrm>
            <a:off x="0" y="1499191"/>
            <a:ext cx="9144000" cy="40297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4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252000" y="6172200"/>
            <a:ext cx="6843600" cy="244800"/>
          </a:xfrm>
        </p:spPr>
        <p:txBody>
          <a:bodyPr/>
          <a:lstStyle/>
          <a:p>
            <a:r>
              <a:rPr lang="en-GB" dirty="0">
                <a:solidFill>
                  <a:srgbClr val="5A5A5A"/>
                </a:solidFill>
                <a:latin typeface="Century Gothic"/>
              </a:rPr>
              <a:t>Cumulative incidence </a:t>
            </a:r>
            <a:r>
              <a:rPr lang="en-GB" dirty="0" smtClean="0">
                <a:solidFill>
                  <a:srgbClr val="5A5A5A"/>
                </a:solidFill>
                <a:latin typeface="Century Gothic"/>
              </a:rPr>
              <a:t>function. HR</a:t>
            </a:r>
            <a:r>
              <a:rPr lang="en-GB" dirty="0">
                <a:solidFill>
                  <a:srgbClr val="5A5A5A"/>
                </a:solidFill>
                <a:latin typeface="Century Gothic"/>
              </a:rPr>
              <a:t>, hazard </a:t>
            </a:r>
            <a:r>
              <a:rPr lang="en-GB" dirty="0" smtClean="0">
                <a:solidFill>
                  <a:srgbClr val="5A5A5A"/>
                </a:solidFill>
                <a:latin typeface="Century Gothic"/>
              </a:rPr>
              <a:t>ratio </a:t>
            </a:r>
            <a:endParaRPr lang="en-US" dirty="0">
              <a:solidFill>
                <a:srgbClr val="5A5A5A"/>
              </a:solidFill>
              <a:latin typeface="Century Gothic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32" b="8034"/>
          <a:stretch/>
        </p:blipFill>
        <p:spPr>
          <a:xfrm>
            <a:off x="0" y="5528988"/>
            <a:ext cx="9144000" cy="49764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85054" y="260692"/>
            <a:ext cx="8639504" cy="1008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6482C3"/>
                </a:solidFill>
                <a:latin typeface="Century Gothic"/>
              </a:rPr>
              <a:t>EMPA-REG OUTCOME: </a:t>
            </a:r>
            <a:br>
              <a:rPr lang="en-US" sz="3600" b="1" dirty="0" smtClean="0">
                <a:solidFill>
                  <a:srgbClr val="6482C3"/>
                </a:solidFill>
                <a:latin typeface="Century Gothic"/>
              </a:rPr>
            </a:br>
            <a:r>
              <a:rPr lang="en-US" sz="3600" b="1" dirty="0" smtClean="0">
                <a:solidFill>
                  <a:srgbClr val="6482C3"/>
                </a:solidFill>
                <a:latin typeface="Century Gothic"/>
              </a:rPr>
              <a:t>Cardiovascular death</a:t>
            </a:r>
            <a:endParaRPr lang="en-US" sz="3600" b="1" dirty="0">
              <a:solidFill>
                <a:srgbClr val="6482C3"/>
              </a:solidFill>
              <a:latin typeface="Century Gothic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26" y="6553200"/>
            <a:ext cx="7171267" cy="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Zinman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 B </a:t>
            </a:r>
            <a:r>
              <a:rPr lang="en-US" sz="1400" i="1" dirty="0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et al. N </a:t>
            </a:r>
            <a:r>
              <a:rPr lang="en-US" sz="1400" i="1" dirty="0" err="1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Engl</a:t>
            </a:r>
            <a:r>
              <a:rPr lang="en-US" sz="1400" i="1" dirty="0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 J Med 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2015, published on-line, </a:t>
            </a:r>
            <a:r>
              <a:rPr lang="en-US" sz="1400" dirty="0" smtClean="0">
                <a:solidFill>
                  <a:prstClr val="black"/>
                </a:solidFill>
                <a:latin typeface="Times"/>
                <a:ea typeface="ＭＳ Ｐゴシック" charset="-128"/>
                <a:cs typeface="Times"/>
              </a:rPr>
              <a:t>9-1-15, </a:t>
            </a:r>
            <a:r>
              <a:rPr lang="en-US" sz="1400" dirty="0">
                <a:solidFill>
                  <a:prstClr val="black"/>
                </a:solidFill>
                <a:latin typeface="Times"/>
                <a:ea typeface="ＭＳ Ｐゴシック" charset="-128"/>
                <a:cs typeface="Times"/>
              </a:rPr>
              <a:t>DOI:10.1056/NEJMoa1504720 </a:t>
            </a:r>
            <a:endParaRPr lang="en-US" sz="1400" dirty="0" smtClean="0">
              <a:solidFill>
                <a:srgbClr val="000000"/>
              </a:solidFill>
              <a:latin typeface="Times"/>
              <a:ea typeface="Times New Roman" charset="0"/>
              <a:cs typeface="Time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9" b="17501"/>
          <a:stretch/>
        </p:blipFill>
        <p:spPr>
          <a:xfrm>
            <a:off x="0" y="1507736"/>
            <a:ext cx="9144000" cy="39323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7126" y="1968500"/>
            <a:ext cx="1771974" cy="10668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487128" y="1754294"/>
            <a:ext cx="4011972" cy="1200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5A5A5A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HR </a:t>
            </a:r>
            <a:r>
              <a:rPr lang="en-GB" sz="2400" b="1" dirty="0" smtClean="0">
                <a:solidFill>
                  <a:srgbClr val="5A5A5A"/>
                </a:solidFill>
                <a:latin typeface="Arial" charset="0"/>
                <a:ea typeface="ＭＳ Ｐゴシック" charset="-128"/>
                <a:cs typeface="ＭＳ Ｐゴシック" charset="-128"/>
              </a:rPr>
              <a:t>0.62 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 smtClean="0">
                <a:solidFill>
                  <a:srgbClr val="5A5A5A"/>
                </a:solidFill>
                <a:latin typeface="Arial" charset="0"/>
                <a:ea typeface="ＭＳ Ｐゴシック" charset="-128"/>
                <a:cs typeface="ＭＳ Ｐゴシック" charset="-128"/>
              </a:rPr>
              <a:t>(95% </a:t>
            </a:r>
            <a:r>
              <a:rPr lang="en-GB" sz="2400" b="1" dirty="0">
                <a:solidFill>
                  <a:srgbClr val="5A5A5A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CI </a:t>
            </a:r>
            <a:r>
              <a:rPr lang="en-GB" sz="2400" b="1" dirty="0" smtClean="0">
                <a:solidFill>
                  <a:srgbClr val="5A5A5A"/>
                </a:solidFill>
                <a:latin typeface="Arial" charset="0"/>
                <a:ea typeface="ＭＳ Ｐゴシック" charset="-128"/>
                <a:cs typeface="ＭＳ Ｐゴシック" charset="-128"/>
              </a:rPr>
              <a:t>0.49, 0.77)</a:t>
            </a:r>
            <a:endParaRPr lang="en-GB" sz="2400" b="1" dirty="0">
              <a:solidFill>
                <a:srgbClr val="5A5A5A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5A5A5A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</a:t>
            </a:r>
            <a:r>
              <a:rPr lang="en-GB" sz="2400" b="1" dirty="0" smtClean="0">
                <a:solidFill>
                  <a:srgbClr val="5A5A5A"/>
                </a:solidFill>
                <a:latin typeface="Arial" charset="0"/>
                <a:ea typeface="ＭＳ Ｐゴシック" charset="-128"/>
                <a:cs typeface="ＭＳ Ｐゴシック" charset="-128"/>
              </a:rPr>
              <a:t>=0.0001</a:t>
            </a:r>
            <a:endParaRPr lang="en-GB" sz="2400" b="1" dirty="0">
              <a:solidFill>
                <a:srgbClr val="5A5A5A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10" y="3810000"/>
            <a:ext cx="1090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N=7020</a:t>
            </a:r>
            <a:endParaRPr lang="en-US" sz="20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4128" y="2133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38%</a:t>
            </a:r>
            <a:endParaRPr lang="en-US" sz="24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262456" y="2205689"/>
            <a:ext cx="0" cy="4654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4" b="16101"/>
          <a:stretch/>
        </p:blipFill>
        <p:spPr>
          <a:xfrm>
            <a:off x="0" y="1583267"/>
            <a:ext cx="9144000" cy="39456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2" b="17536"/>
          <a:stretch/>
        </p:blipFill>
        <p:spPr>
          <a:xfrm>
            <a:off x="0" y="1531093"/>
            <a:ext cx="9144000" cy="39090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94401" y="2252053"/>
            <a:ext cx="1613010" cy="65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b-NO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252000" y="6172200"/>
            <a:ext cx="6843600" cy="244800"/>
          </a:xfrm>
        </p:spPr>
        <p:txBody>
          <a:bodyPr/>
          <a:lstStyle/>
          <a:p>
            <a:r>
              <a:rPr lang="en-GB" dirty="0">
                <a:solidFill>
                  <a:srgbClr val="5A5A5A"/>
                </a:solidFill>
                <a:latin typeface="Century Gothic"/>
              </a:rPr>
              <a:t>Cumulative incidence function. HR, hazard </a:t>
            </a:r>
            <a:r>
              <a:rPr lang="en-GB" dirty="0" smtClean="0">
                <a:solidFill>
                  <a:srgbClr val="5A5A5A"/>
                </a:solidFill>
                <a:latin typeface="Century Gothic"/>
              </a:rPr>
              <a:t>ratio </a:t>
            </a:r>
            <a:endParaRPr lang="en-US" dirty="0">
              <a:solidFill>
                <a:srgbClr val="5A5A5A"/>
              </a:solidFill>
              <a:latin typeface="Century Gothic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99" b="8721"/>
          <a:stretch/>
        </p:blipFill>
        <p:spPr>
          <a:xfrm>
            <a:off x="0" y="5528952"/>
            <a:ext cx="9144000" cy="4571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58010" y="3810000"/>
            <a:ext cx="10902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N=7020</a:t>
            </a:r>
            <a:endParaRPr lang="en-US" sz="20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5054" y="260664"/>
            <a:ext cx="8639504" cy="1008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6482C3"/>
                </a:solidFill>
                <a:latin typeface="Century Gothic"/>
              </a:rPr>
              <a:t>EMPA-REG OUTCOME: </a:t>
            </a:r>
            <a:br>
              <a:rPr lang="en-US" sz="3600" b="1" dirty="0" smtClean="0">
                <a:solidFill>
                  <a:srgbClr val="6482C3"/>
                </a:solidFill>
                <a:latin typeface="Century Gothic"/>
              </a:rPr>
            </a:br>
            <a:r>
              <a:rPr lang="en-GB" sz="3600" b="1" dirty="0" smtClean="0">
                <a:solidFill>
                  <a:srgbClr val="6482C3"/>
                </a:solidFill>
                <a:latin typeface="Century Gothic"/>
              </a:rPr>
              <a:t>Hospitalization for heart failure</a:t>
            </a:r>
            <a:endParaRPr lang="en-US" sz="3600" b="1" dirty="0">
              <a:solidFill>
                <a:srgbClr val="6482C3"/>
              </a:solidFill>
              <a:latin typeface="Century Gothic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26" y="6553200"/>
            <a:ext cx="7171267" cy="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Zinman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 B </a:t>
            </a:r>
            <a:r>
              <a:rPr lang="en-US" sz="1400" i="1" dirty="0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et al. N </a:t>
            </a:r>
            <a:r>
              <a:rPr lang="en-US" sz="1400" i="1" dirty="0" err="1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Engl</a:t>
            </a:r>
            <a:r>
              <a:rPr lang="en-US" sz="1400" i="1" dirty="0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 J Med </a:t>
            </a:r>
            <a:r>
              <a:rPr lang="en-US" sz="1400" dirty="0" smtClean="0">
                <a:solidFill>
                  <a:srgbClr val="000000"/>
                </a:solidFill>
                <a:latin typeface="Times"/>
                <a:ea typeface="Times New Roman" charset="0"/>
                <a:cs typeface="Times"/>
              </a:rPr>
              <a:t>2015, published on-line, </a:t>
            </a:r>
            <a:r>
              <a:rPr lang="en-US" sz="1400" dirty="0" smtClean="0">
                <a:solidFill>
                  <a:prstClr val="black"/>
                </a:solidFill>
                <a:latin typeface="Times"/>
                <a:ea typeface="ＭＳ Ｐゴシック" charset="-128"/>
                <a:cs typeface="Times"/>
              </a:rPr>
              <a:t>9-1-15, </a:t>
            </a:r>
            <a:r>
              <a:rPr lang="en-US" sz="1400" dirty="0">
                <a:solidFill>
                  <a:prstClr val="black"/>
                </a:solidFill>
                <a:latin typeface="Times"/>
                <a:ea typeface="ＭＳ Ｐゴシック" charset="-128"/>
                <a:cs typeface="Times"/>
              </a:rPr>
              <a:t>DOI:10.1056/NEJMoa1504720 </a:t>
            </a:r>
            <a:endParaRPr lang="en-US" sz="1400" dirty="0" smtClean="0">
              <a:solidFill>
                <a:srgbClr val="000000"/>
              </a:solidFill>
              <a:latin typeface="Times"/>
              <a:ea typeface="Times New Roman" charset="0"/>
              <a:cs typeface="Time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9675" y="1654496"/>
            <a:ext cx="36581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GB" sz="2400" b="1" dirty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HR </a:t>
            </a:r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0.65 </a:t>
            </a:r>
          </a:p>
          <a:p>
            <a:pPr algn="ctr" defTabSz="914400"/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(</a:t>
            </a:r>
            <a:r>
              <a:rPr lang="en-GB" sz="2400" b="1" dirty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95% CI 0.50, 0.85)</a:t>
            </a:r>
          </a:p>
          <a:p>
            <a:pPr algn="ctr" defTabSz="914400"/>
            <a:r>
              <a:rPr lang="en-GB" sz="2400" b="1" i="1" dirty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p</a:t>
            </a:r>
            <a:r>
              <a:rPr lang="en-GB" sz="2400" b="1" dirty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=0.0017</a:t>
            </a:r>
          </a:p>
          <a:p>
            <a:pPr algn="ctr" defTabSz="914400"/>
            <a:endParaRPr lang="en-GB" sz="2400" b="1" dirty="0">
              <a:solidFill>
                <a:srgbClr val="5A5A5A"/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4128" y="21336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35%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262456" y="2205689"/>
            <a:ext cx="0" cy="4654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1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Heart </a:t>
            </a:r>
            <a:r>
              <a:rPr lang="en-GB" sz="3200" b="1" dirty="0"/>
              <a:t>failure hospitalization or </a:t>
            </a:r>
            <a:r>
              <a:rPr lang="en-GB" sz="3200" b="1" dirty="0" smtClean="0"/>
              <a:t>CV </a:t>
            </a:r>
            <a:r>
              <a:rPr lang="en-GB" sz="3200" b="1" dirty="0"/>
              <a:t>death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Cumulative incidence </a:t>
            </a:r>
            <a:r>
              <a:rPr lang="en-GB" dirty="0" smtClean="0"/>
              <a:t>function. </a:t>
            </a:r>
            <a:r>
              <a:rPr lang="en-GB" dirty="0"/>
              <a:t>CV, cardiovascular; </a:t>
            </a:r>
            <a:r>
              <a:rPr lang="en-GB" dirty="0" smtClean="0"/>
              <a:t>HR</a:t>
            </a:r>
            <a:r>
              <a:rPr lang="en-GB" dirty="0"/>
              <a:t>, hazard </a:t>
            </a:r>
            <a:r>
              <a:rPr lang="en-GB" dirty="0" smtClean="0"/>
              <a:t>ratio; CI, confidence interval.  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1" b="17480"/>
          <a:stretch/>
        </p:blipFill>
        <p:spPr bwMode="auto">
          <a:xfrm>
            <a:off x="0" y="1207008"/>
            <a:ext cx="9144000" cy="439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5054" y="260692"/>
            <a:ext cx="8639504" cy="100811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6482C3"/>
                </a:solidFill>
                <a:latin typeface="Century Gothic"/>
              </a:rPr>
              <a:t>EMPA-REG OUTCOME: Hospitalization for heart failure or CV death</a:t>
            </a:r>
            <a:endParaRPr lang="en-US" sz="3600" b="1" dirty="0">
              <a:solidFill>
                <a:srgbClr val="6482C3"/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9300" y="1632592"/>
            <a:ext cx="3658125" cy="1200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GB" sz="2400" b="1" dirty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HR </a:t>
            </a:r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0.66 </a:t>
            </a:r>
          </a:p>
          <a:p>
            <a:pPr algn="ctr" defTabSz="914400"/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(</a:t>
            </a:r>
            <a:r>
              <a:rPr lang="en-GB" sz="2400" b="1" dirty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95% CI </a:t>
            </a:r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0.55, 0.79)</a:t>
            </a:r>
            <a:endParaRPr lang="en-GB" sz="2400" b="1" dirty="0">
              <a:solidFill>
                <a:srgbClr val="5A5A5A"/>
              </a:solidFill>
              <a:latin typeface="Century Gothic"/>
              <a:ea typeface="ＭＳ Ｐゴシック" charset="-128"/>
              <a:cs typeface="ＭＳ Ｐゴシック" charset="-128"/>
            </a:endParaRPr>
          </a:p>
          <a:p>
            <a:pPr algn="ctr" defTabSz="914400"/>
            <a:r>
              <a:rPr lang="en-GB" sz="2400" b="1" i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P</a:t>
            </a:r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&lt;0.0001</a:t>
            </a:r>
            <a:endParaRPr lang="en-GB" sz="2400" b="1" dirty="0">
              <a:solidFill>
                <a:srgbClr val="5A5A5A"/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4128" y="1930400"/>
            <a:ext cx="72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34%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62456" y="2002489"/>
            <a:ext cx="0" cy="4654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133C-5F9C-4F7F-9637-3E296898A78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51520" y="6381328"/>
            <a:ext cx="6842125" cy="246221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Cumulative incidence function. HR, hazard ratio; CI, confidence interval.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33475"/>
            <a:ext cx="9113837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5054" y="260692"/>
            <a:ext cx="8639504" cy="100811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sz="3600" b="1" dirty="0" smtClean="0">
                <a:solidFill>
                  <a:srgbClr val="6482C3"/>
                </a:solidFill>
                <a:latin typeface="Century Gothic"/>
              </a:rPr>
              <a:t>EMPA-REG OUTCOME: Hospitalization or death from heart failure</a:t>
            </a:r>
            <a:endParaRPr lang="en-US" sz="3600" b="1" dirty="0">
              <a:solidFill>
                <a:srgbClr val="6482C3"/>
              </a:solidFill>
              <a:latin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6375" y="1679896"/>
            <a:ext cx="3658125" cy="15696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 defTabSz="914400"/>
            <a:r>
              <a:rPr lang="en-GB" sz="2400" b="1" dirty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HR </a:t>
            </a:r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0.61 </a:t>
            </a:r>
          </a:p>
          <a:p>
            <a:pPr algn="ctr" defTabSz="914400"/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(</a:t>
            </a:r>
            <a:r>
              <a:rPr lang="en-GB" sz="2400" b="1" dirty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95% CI </a:t>
            </a:r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0.47, 0.79)</a:t>
            </a:r>
            <a:endParaRPr lang="en-GB" sz="2400" b="1" dirty="0">
              <a:solidFill>
                <a:srgbClr val="5A5A5A"/>
              </a:solidFill>
              <a:latin typeface="Century Gothic"/>
              <a:ea typeface="ＭＳ Ｐゴシック" charset="-128"/>
              <a:cs typeface="ＭＳ Ｐゴシック" charset="-128"/>
            </a:endParaRPr>
          </a:p>
          <a:p>
            <a:pPr algn="ctr" defTabSz="914400"/>
            <a:r>
              <a:rPr lang="en-GB" sz="2400" b="1" i="1" dirty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p</a:t>
            </a:r>
            <a:r>
              <a:rPr lang="en-GB" sz="2400" b="1" dirty="0" smtClean="0">
                <a:solidFill>
                  <a:srgbClr val="5A5A5A"/>
                </a:solidFill>
                <a:latin typeface="Century Gothic"/>
                <a:ea typeface="ＭＳ Ｐゴシック" charset="-128"/>
                <a:cs typeface="ＭＳ Ｐゴシック" charset="-128"/>
              </a:rPr>
              <a:t>=0.0002</a:t>
            </a:r>
            <a:endParaRPr lang="en-GB" sz="2400" b="1" dirty="0">
              <a:solidFill>
                <a:srgbClr val="5A5A5A"/>
              </a:solidFill>
              <a:latin typeface="Century Gothic"/>
              <a:ea typeface="ＭＳ Ｐゴシック" charset="-128"/>
              <a:cs typeface="ＭＳ Ｐゴシック" charset="-128"/>
            </a:endParaRPr>
          </a:p>
          <a:p>
            <a:pPr algn="ctr" defTabSz="914400"/>
            <a:endParaRPr lang="en-GB" sz="2400" b="1" dirty="0">
              <a:solidFill>
                <a:srgbClr val="5A5A5A"/>
              </a:solidFill>
              <a:latin typeface="Century Gothic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4448" y="320322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39%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402776" y="3275310"/>
            <a:ext cx="0" cy="46542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8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4400" y="2804736"/>
            <a:ext cx="15824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chemeClr val="tx2"/>
                </a:solidFill>
                <a:cs typeface="Century Gothic"/>
              </a:rPr>
              <a:t>Patients 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</a:rPr>
              <a:t>hospitalized 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</a:rPr>
              <a:t>for 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</a:rPr>
              <a:t>heart failure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(%) </a:t>
            </a:r>
            <a:endParaRPr lang="en-US" b="1" dirty="0">
              <a:solidFill>
                <a:schemeClr val="tx2"/>
              </a:solidFill>
              <a:cs typeface="Century Gothic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2248" y="188641"/>
            <a:ext cx="8891752" cy="1008111"/>
          </a:xfrm>
        </p:spPr>
        <p:txBody>
          <a:bodyPr/>
          <a:lstStyle/>
          <a:p>
            <a:r>
              <a:rPr lang="en-US" sz="3200" b="1" dirty="0"/>
              <a:t>Hospitalization for </a:t>
            </a:r>
            <a:r>
              <a:rPr lang="en-US" sz="3200" b="1" dirty="0" smtClean="0"/>
              <a:t>heart failure in </a:t>
            </a:r>
            <a:r>
              <a:rPr lang="en-US" sz="3200" b="1" dirty="0"/>
              <a:t>patients with </a:t>
            </a:r>
            <a:r>
              <a:rPr lang="en-US" sz="3200" b="1" i="1" dirty="0" smtClean="0"/>
              <a:t>vs. </a:t>
            </a:r>
            <a:r>
              <a:rPr lang="en-US" sz="3200" b="1" dirty="0"/>
              <a:t>without heart failure </a:t>
            </a:r>
            <a:r>
              <a:rPr lang="en-US" sz="3200" b="1" dirty="0" smtClean="0"/>
              <a:t>@baseline</a:t>
            </a:r>
            <a:endParaRPr lang="en-GB" sz="3200" b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225761"/>
              </p:ext>
            </p:extLst>
          </p:nvPr>
        </p:nvGraphicFramePr>
        <p:xfrm>
          <a:off x="361317" y="1341438"/>
          <a:ext cx="8639175" cy="507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67482" y="1340768"/>
            <a:ext cx="22268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HR 0.75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(95% CI 0.48, 1.19)</a:t>
            </a:r>
            <a:endParaRPr lang="en-US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8084" y="1340768"/>
            <a:ext cx="22268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HR 0.59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(95% CI 0.43, 0.82)</a:t>
            </a:r>
            <a:endParaRPr lang="en-US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51520" y="6381328"/>
            <a:ext cx="6842125" cy="246221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Cox regression analysis.   </a:t>
            </a:r>
            <a:br>
              <a:rPr lang="en-GB" dirty="0" smtClean="0"/>
            </a:br>
            <a:r>
              <a:rPr lang="en-GB" dirty="0" smtClean="0"/>
              <a:t>HR, hazard ratio; CI, confidence interval.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7" t="37723" b="44043"/>
          <a:stretch/>
        </p:blipFill>
        <p:spPr bwMode="auto">
          <a:xfrm>
            <a:off x="6949156" y="2358968"/>
            <a:ext cx="2027619" cy="92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8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-36512" y="2804736"/>
            <a:ext cx="18453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chemeClr val="tx2"/>
                </a:solidFill>
                <a:cs typeface="Century Gothic"/>
              </a:rPr>
              <a:t>Patients </a:t>
            </a:r>
            <a:br>
              <a:rPr lang="en-US" b="1" dirty="0" smtClean="0">
                <a:solidFill>
                  <a:schemeClr val="tx2"/>
                </a:solidFill>
                <a:cs typeface="Century Gothic"/>
              </a:rPr>
            </a:br>
            <a:r>
              <a:rPr lang="en-US" b="1" dirty="0" smtClean="0">
                <a:solidFill>
                  <a:schemeClr val="tx2"/>
                </a:solidFill>
                <a:cs typeface="Century Gothic"/>
              </a:rPr>
              <a:t>with </a:t>
            </a:r>
            <a:br>
              <a:rPr lang="en-US" b="1" dirty="0" smtClean="0">
                <a:solidFill>
                  <a:schemeClr val="tx2"/>
                </a:solidFill>
                <a:cs typeface="Century Gothic"/>
              </a:rPr>
            </a:br>
            <a:r>
              <a:rPr lang="en-US" b="1" dirty="0" smtClean="0">
                <a:solidFill>
                  <a:schemeClr val="tx2"/>
                </a:solidFill>
                <a:cs typeface="Century Gothic"/>
              </a:rPr>
              <a:t>heart </a:t>
            </a:r>
            <a:r>
              <a:rPr lang="en-US" b="1" dirty="0">
                <a:solidFill>
                  <a:schemeClr val="tx2"/>
                </a:solidFill>
                <a:cs typeface="Century Gothic"/>
              </a:rPr>
              <a:t>failure </a:t>
            </a:r>
            <a:r>
              <a:rPr lang="en-US" b="1" dirty="0" smtClean="0">
                <a:solidFill>
                  <a:schemeClr val="tx2"/>
                </a:solidFill>
                <a:cs typeface="Century Gothic"/>
              </a:rPr>
              <a:t/>
            </a:r>
            <a:br>
              <a:rPr lang="en-US" b="1" dirty="0" smtClean="0">
                <a:solidFill>
                  <a:schemeClr val="tx2"/>
                </a:solidFill>
                <a:cs typeface="Century Gothic"/>
              </a:rPr>
            </a:br>
            <a:r>
              <a:rPr lang="en-US" b="1" dirty="0" smtClean="0">
                <a:solidFill>
                  <a:schemeClr val="tx2"/>
                </a:solidFill>
                <a:cs typeface="Century Gothic"/>
              </a:rPr>
              <a:t>hospitalization 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  <a:cs typeface="Century Gothic"/>
              </a:rPr>
              <a:t>or 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  <a:cs typeface="Century Gothic"/>
              </a:rPr>
              <a:t>CV death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</a:rPr>
              <a:t>(%) </a:t>
            </a:r>
            <a:endParaRPr lang="en-US" b="1" dirty="0">
              <a:solidFill>
                <a:schemeClr val="tx2"/>
              </a:solidFill>
              <a:cs typeface="Century Gothic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056309"/>
              </p:ext>
            </p:extLst>
          </p:nvPr>
        </p:nvGraphicFramePr>
        <p:xfrm>
          <a:off x="361317" y="1272291"/>
          <a:ext cx="8639175" cy="5075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669070" y="1340768"/>
            <a:ext cx="22268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HR 0.72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(95% CI 0.50, 1.04)</a:t>
            </a:r>
            <a:endParaRPr lang="en-US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9672" y="1340768"/>
            <a:ext cx="222689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HR 0.63</a:t>
            </a:r>
          </a:p>
          <a:p>
            <a:pPr algn="ctr" defTabSz="457200"/>
            <a:r>
              <a:rPr lang="en-US" b="1" dirty="0" smtClean="0">
                <a:solidFill>
                  <a:schemeClr val="tx2"/>
                </a:solidFill>
                <a:latin typeface="Century Gothic"/>
                <a:cs typeface="Century Gothic"/>
              </a:rPr>
              <a:t>(95% CI 0.51, 0.78)</a:t>
            </a:r>
            <a:endParaRPr lang="en-US" b="1" dirty="0">
              <a:solidFill>
                <a:schemeClr val="tx2"/>
              </a:solidFill>
              <a:latin typeface="Century Gothic"/>
              <a:cs typeface="Century Gothic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51520" y="6381328"/>
            <a:ext cx="6842125" cy="246221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Cox regression analysis.   </a:t>
            </a:r>
            <a:br>
              <a:rPr lang="en-GB" dirty="0" smtClean="0"/>
            </a:br>
            <a:r>
              <a:rPr lang="en-GB" dirty="0" smtClean="0"/>
              <a:t>CV, cardiovascular; HR, hazard ratio; CI, confidence interval.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47" t="37723" b="44043"/>
          <a:stretch/>
        </p:blipFill>
        <p:spPr bwMode="auto">
          <a:xfrm>
            <a:off x="6950744" y="2358968"/>
            <a:ext cx="2027619" cy="92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-36512" y="23541"/>
            <a:ext cx="9561512" cy="1008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Hospitalization for heart failure (HF) or CV  death in patients with </a:t>
            </a:r>
            <a:r>
              <a:rPr lang="en-US" sz="3200" b="1" i="1" dirty="0" smtClean="0"/>
              <a:t>vs. </a:t>
            </a:r>
            <a:r>
              <a:rPr lang="en-US" sz="3200" b="1" dirty="0" smtClean="0"/>
              <a:t>without HF @baseline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928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9zN02YE.mrLG2HhDf4g"/>
</p:tagLst>
</file>

<file path=ppt/theme/theme1.xml><?xml version="1.0" encoding="utf-8"?>
<a:theme xmlns:a="http://schemas.openxmlformats.org/drawingml/2006/main" name="2_2-line Titles">
  <a:themeElements>
    <a:clrScheme name="1_2-line Titles 1">
      <a:dk1>
        <a:srgbClr val="000000"/>
      </a:dk1>
      <a:lt1>
        <a:srgbClr val="FFFFFF"/>
      </a:lt1>
      <a:dk2>
        <a:srgbClr val="006980"/>
      </a:dk2>
      <a:lt2>
        <a:srgbClr val="FFFFFF"/>
      </a:lt2>
      <a:accent1>
        <a:srgbClr val="00A6DE"/>
      </a:accent1>
      <a:accent2>
        <a:srgbClr val="F6691A"/>
      </a:accent2>
      <a:accent3>
        <a:srgbClr val="AAB9C0"/>
      </a:accent3>
      <a:accent4>
        <a:srgbClr val="DADADA"/>
      </a:accent4>
      <a:accent5>
        <a:srgbClr val="AAD0EC"/>
      </a:accent5>
      <a:accent6>
        <a:srgbClr val="DF5E16"/>
      </a:accent6>
      <a:hlink>
        <a:srgbClr val="FFCCFF"/>
      </a:hlink>
      <a:folHlink>
        <a:srgbClr val="FFFF00"/>
      </a:folHlink>
    </a:clrScheme>
    <a:fontScheme name="1_2-line Tit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2-line Titles 1">
        <a:dk1>
          <a:srgbClr val="000000"/>
        </a:dk1>
        <a:lt1>
          <a:srgbClr val="FFFFFF"/>
        </a:lt1>
        <a:dk2>
          <a:srgbClr val="006980"/>
        </a:dk2>
        <a:lt2>
          <a:srgbClr val="FFFFFF"/>
        </a:lt2>
        <a:accent1>
          <a:srgbClr val="00A6DE"/>
        </a:accent1>
        <a:accent2>
          <a:srgbClr val="F6691A"/>
        </a:accent2>
        <a:accent3>
          <a:srgbClr val="AAB9C0"/>
        </a:accent3>
        <a:accent4>
          <a:srgbClr val="DADADA"/>
        </a:accent4>
        <a:accent5>
          <a:srgbClr val="AAD0EC"/>
        </a:accent5>
        <a:accent6>
          <a:srgbClr val="DF5E16"/>
        </a:accent6>
        <a:hlink>
          <a:srgbClr val="FFCC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6_Office Theme">
  <a:themeElements>
    <a:clrScheme name="Custom 9">
      <a:dk1>
        <a:sysClr val="windowText" lastClr="000000"/>
      </a:dk1>
      <a:lt1>
        <a:sysClr val="window" lastClr="FFFFFF"/>
      </a:lt1>
      <a:dk2>
        <a:srgbClr val="5A5A5A"/>
      </a:dk2>
      <a:lt2>
        <a:srgbClr val="D7D7D7"/>
      </a:lt2>
      <a:accent1>
        <a:srgbClr val="F0414B"/>
      </a:accent1>
      <a:accent2>
        <a:srgbClr val="6482C3"/>
      </a:accent2>
      <a:accent3>
        <a:srgbClr val="5A5A5A"/>
      </a:accent3>
      <a:accent4>
        <a:srgbClr val="962891"/>
      </a:accent4>
      <a:accent5>
        <a:srgbClr val="009999"/>
      </a:accent5>
      <a:accent6>
        <a:srgbClr val="FF9933"/>
      </a:accent6>
      <a:hlink>
        <a:srgbClr val="5A5A5A"/>
      </a:hlink>
      <a:folHlink>
        <a:srgbClr val="5A5A5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7_Office Theme">
  <a:themeElements>
    <a:clrScheme name="Custom 9">
      <a:dk1>
        <a:sysClr val="windowText" lastClr="000000"/>
      </a:dk1>
      <a:lt1>
        <a:sysClr val="window" lastClr="FFFFFF"/>
      </a:lt1>
      <a:dk2>
        <a:srgbClr val="5A5A5A"/>
      </a:dk2>
      <a:lt2>
        <a:srgbClr val="D7D7D7"/>
      </a:lt2>
      <a:accent1>
        <a:srgbClr val="F0414B"/>
      </a:accent1>
      <a:accent2>
        <a:srgbClr val="6482C3"/>
      </a:accent2>
      <a:accent3>
        <a:srgbClr val="5A5A5A"/>
      </a:accent3>
      <a:accent4>
        <a:srgbClr val="962891"/>
      </a:accent4>
      <a:accent5>
        <a:srgbClr val="009999"/>
      </a:accent5>
      <a:accent6>
        <a:srgbClr val="FF9933"/>
      </a:accent6>
      <a:hlink>
        <a:srgbClr val="5A5A5A"/>
      </a:hlink>
      <a:folHlink>
        <a:srgbClr val="5A5A5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Custom 9">
      <a:dk1>
        <a:sysClr val="windowText" lastClr="000000"/>
      </a:dk1>
      <a:lt1>
        <a:sysClr val="window" lastClr="FFFFFF"/>
      </a:lt1>
      <a:dk2>
        <a:srgbClr val="5A5A5A"/>
      </a:dk2>
      <a:lt2>
        <a:srgbClr val="D7D7D7"/>
      </a:lt2>
      <a:accent1>
        <a:srgbClr val="F0414B"/>
      </a:accent1>
      <a:accent2>
        <a:srgbClr val="6482C3"/>
      </a:accent2>
      <a:accent3>
        <a:srgbClr val="5A5A5A"/>
      </a:accent3>
      <a:accent4>
        <a:srgbClr val="962891"/>
      </a:accent4>
      <a:accent5>
        <a:srgbClr val="009999"/>
      </a:accent5>
      <a:accent6>
        <a:srgbClr val="FF9933"/>
      </a:accent6>
      <a:hlink>
        <a:srgbClr val="5A5A5A"/>
      </a:hlink>
      <a:folHlink>
        <a:srgbClr val="5A5A5A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2-line Titles">
  <a:themeElements>
    <a:clrScheme name="1_2-line Titles 1">
      <a:dk1>
        <a:srgbClr val="000000"/>
      </a:dk1>
      <a:lt1>
        <a:srgbClr val="FFFFFF"/>
      </a:lt1>
      <a:dk2>
        <a:srgbClr val="006980"/>
      </a:dk2>
      <a:lt2>
        <a:srgbClr val="FFFFFF"/>
      </a:lt2>
      <a:accent1>
        <a:srgbClr val="00A6DE"/>
      </a:accent1>
      <a:accent2>
        <a:srgbClr val="F6691A"/>
      </a:accent2>
      <a:accent3>
        <a:srgbClr val="AAB9C0"/>
      </a:accent3>
      <a:accent4>
        <a:srgbClr val="DADADA"/>
      </a:accent4>
      <a:accent5>
        <a:srgbClr val="AAD0EC"/>
      </a:accent5>
      <a:accent6>
        <a:srgbClr val="DF5E16"/>
      </a:accent6>
      <a:hlink>
        <a:srgbClr val="FFCCFF"/>
      </a:hlink>
      <a:folHlink>
        <a:srgbClr val="FFFF00"/>
      </a:folHlink>
    </a:clrScheme>
    <a:fontScheme name="1_2-line Tit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2-line Titles 1">
        <a:dk1>
          <a:srgbClr val="000000"/>
        </a:dk1>
        <a:lt1>
          <a:srgbClr val="FFFFFF"/>
        </a:lt1>
        <a:dk2>
          <a:srgbClr val="006980"/>
        </a:dk2>
        <a:lt2>
          <a:srgbClr val="FFFFFF"/>
        </a:lt2>
        <a:accent1>
          <a:srgbClr val="00A6DE"/>
        </a:accent1>
        <a:accent2>
          <a:srgbClr val="F6691A"/>
        </a:accent2>
        <a:accent3>
          <a:srgbClr val="AAB9C0"/>
        </a:accent3>
        <a:accent4>
          <a:srgbClr val="DADADA"/>
        </a:accent4>
        <a:accent5>
          <a:srgbClr val="AAD0EC"/>
        </a:accent5>
        <a:accent6>
          <a:srgbClr val="DF5E16"/>
        </a:accent6>
        <a:hlink>
          <a:srgbClr val="FFCC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00"/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9_2-line Titles">
  <a:themeElements>
    <a:clrScheme name="1_2-line Titles 1">
      <a:dk1>
        <a:srgbClr val="000000"/>
      </a:dk1>
      <a:lt1>
        <a:srgbClr val="FFFFFF"/>
      </a:lt1>
      <a:dk2>
        <a:srgbClr val="006980"/>
      </a:dk2>
      <a:lt2>
        <a:srgbClr val="FFFFFF"/>
      </a:lt2>
      <a:accent1>
        <a:srgbClr val="00A6DE"/>
      </a:accent1>
      <a:accent2>
        <a:srgbClr val="F6691A"/>
      </a:accent2>
      <a:accent3>
        <a:srgbClr val="AAB9C0"/>
      </a:accent3>
      <a:accent4>
        <a:srgbClr val="DADADA"/>
      </a:accent4>
      <a:accent5>
        <a:srgbClr val="AAD0EC"/>
      </a:accent5>
      <a:accent6>
        <a:srgbClr val="DF5E16"/>
      </a:accent6>
      <a:hlink>
        <a:srgbClr val="FFCCFF"/>
      </a:hlink>
      <a:folHlink>
        <a:srgbClr val="FFFF00"/>
      </a:folHlink>
    </a:clrScheme>
    <a:fontScheme name="1_2-line Tit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2-line Titles 1">
        <a:dk1>
          <a:srgbClr val="000000"/>
        </a:dk1>
        <a:lt1>
          <a:srgbClr val="FFFFFF"/>
        </a:lt1>
        <a:dk2>
          <a:srgbClr val="006980"/>
        </a:dk2>
        <a:lt2>
          <a:srgbClr val="FFFFFF"/>
        </a:lt2>
        <a:accent1>
          <a:srgbClr val="00A6DE"/>
        </a:accent1>
        <a:accent2>
          <a:srgbClr val="F6691A"/>
        </a:accent2>
        <a:accent3>
          <a:srgbClr val="AAB9C0"/>
        </a:accent3>
        <a:accent4>
          <a:srgbClr val="DADADA"/>
        </a:accent4>
        <a:accent5>
          <a:srgbClr val="AAD0EC"/>
        </a:accent5>
        <a:accent6>
          <a:srgbClr val="DF5E16"/>
        </a:accent6>
        <a:hlink>
          <a:srgbClr val="FFCC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00"/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rgbClr val="FFFF00"/>
        </a:soli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5_Default Design">
  <a:themeElements>
    <a:clrScheme name="1_Default Design 14">
      <a:dk1>
        <a:srgbClr val="003366"/>
      </a:dk1>
      <a:lt1>
        <a:srgbClr val="FFFFFF"/>
      </a:lt1>
      <a:dk2>
        <a:srgbClr val="011C8D"/>
      </a:dk2>
      <a:lt2>
        <a:srgbClr val="CCFFFF"/>
      </a:lt2>
      <a:accent1>
        <a:srgbClr val="3366CC"/>
      </a:accent1>
      <a:accent2>
        <a:srgbClr val="00B000"/>
      </a:accent2>
      <a:accent3>
        <a:srgbClr val="AAABC5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3366"/>
        </a:dk1>
        <a:lt1>
          <a:srgbClr val="FFFFFF"/>
        </a:lt1>
        <a:dk2>
          <a:srgbClr val="001D58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B4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3366"/>
        </a:dk1>
        <a:lt1>
          <a:srgbClr val="FFFFFF"/>
        </a:lt1>
        <a:dk2>
          <a:srgbClr val="011C8D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BC5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611</Words>
  <Application>Microsoft Office PowerPoint</Application>
  <PresentationFormat>On-screen Show (4:3)</PresentationFormat>
  <Paragraphs>94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10</vt:i4>
      </vt:variant>
    </vt:vector>
  </HeadingPairs>
  <TitlesOfParts>
    <vt:vector size="32" baseType="lpstr">
      <vt:lpstr>ＭＳ Ｐゴシック</vt:lpstr>
      <vt:lpstr>ＭＳ Ｐゴシック</vt:lpstr>
      <vt:lpstr>Arial</vt:lpstr>
      <vt:lpstr>Calibri</vt:lpstr>
      <vt:lpstr>Century Gothic</vt:lpstr>
      <vt:lpstr>Lucida Sans</vt:lpstr>
      <vt:lpstr>Times</vt:lpstr>
      <vt:lpstr>Times New Roman</vt:lpstr>
      <vt:lpstr>Wingdings</vt:lpstr>
      <vt:lpstr>2_2-line Titles</vt:lpstr>
      <vt:lpstr>3_2-line Titles</vt:lpstr>
      <vt:lpstr>3_Office Theme</vt:lpstr>
      <vt:lpstr>9_2-line Titles</vt:lpstr>
      <vt:lpstr>1_Default Design</vt:lpstr>
      <vt:lpstr>2_Default Design</vt:lpstr>
      <vt:lpstr>8_Office Theme</vt:lpstr>
      <vt:lpstr>7_Office Theme</vt:lpstr>
      <vt:lpstr>5_Default Design</vt:lpstr>
      <vt:lpstr>16_Office Theme</vt:lpstr>
      <vt:lpstr>17_Office Theme</vt:lpstr>
      <vt:lpstr>2_Office Theme</vt:lpstr>
      <vt:lpstr>5_Office Theme</vt:lpstr>
      <vt:lpstr>Background</vt:lpstr>
      <vt:lpstr>SGLT-2 Inhibitors</vt:lpstr>
      <vt:lpstr>EMPA-REG OUTCOME® Trial design</vt:lpstr>
      <vt:lpstr>PowerPoint Presentation</vt:lpstr>
      <vt:lpstr>PowerPoint Presentation</vt:lpstr>
      <vt:lpstr>Heart failure hospitalization or CV death </vt:lpstr>
      <vt:lpstr>PowerPoint Presentation</vt:lpstr>
      <vt:lpstr>Hospitalization for heart failure in patients with vs. without heart failure @baseline</vt:lpstr>
      <vt:lpstr>PowerPoint Presentation</vt:lpstr>
      <vt:lpstr>Conclusion</vt:lpstr>
    </vt:vector>
  </TitlesOfParts>
  <Company>Yale School of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Silvio Inzucchi</dc:creator>
  <cp:lastModifiedBy>freeman</cp:lastModifiedBy>
  <cp:revision>173</cp:revision>
  <dcterms:created xsi:type="dcterms:W3CDTF">2015-02-21T22:04:58Z</dcterms:created>
  <dcterms:modified xsi:type="dcterms:W3CDTF">2015-11-09T14:09:06Z</dcterms:modified>
</cp:coreProperties>
</file>